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597" r:id="rId5"/>
    <p:sldId id="271" r:id="rId6"/>
    <p:sldId id="276" r:id="rId7"/>
    <p:sldId id="273" r:id="rId8"/>
    <p:sldId id="371" r:id="rId9"/>
    <p:sldId id="274" r:id="rId10"/>
    <p:sldId id="275" r:id="rId11"/>
    <p:sldId id="373" r:id="rId12"/>
    <p:sldId id="374" r:id="rId13"/>
    <p:sldId id="421" r:id="rId14"/>
    <p:sldId id="413" r:id="rId15"/>
    <p:sldId id="283" r:id="rId16"/>
    <p:sldId id="284" r:id="rId17"/>
    <p:sldId id="285" r:id="rId18"/>
    <p:sldId id="376" r:id="rId19"/>
    <p:sldId id="423" r:id="rId20"/>
    <p:sldId id="293" r:id="rId21"/>
    <p:sldId id="294" r:id="rId22"/>
    <p:sldId id="295" r:id="rId23"/>
    <p:sldId id="42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k Boot" initials="HB" lastIdx="2" clrIdx="0">
    <p:extLst>
      <p:ext uri="{19B8F6BF-5375-455C-9EA6-DF929625EA0E}">
        <p15:presenceInfo xmlns:p15="http://schemas.microsoft.com/office/powerpoint/2012/main" userId="S::boot@zone.college::5c24801f-439d-49b1-9bd4-ed39714268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94B1B"/>
    <a:srgbClr val="003300"/>
    <a:srgbClr val="1D7AA3"/>
    <a:srgbClr val="21999F"/>
    <a:srgbClr val="714888"/>
    <a:srgbClr val="996633"/>
    <a:srgbClr val="336600"/>
    <a:srgbClr val="1E201F"/>
    <a:srgbClr val="3B1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559" autoAdjust="0"/>
  </p:normalViewPr>
  <p:slideViewPr>
    <p:cSldViewPr snapToGrid="0">
      <p:cViewPr>
        <p:scale>
          <a:sx n="60" d="100"/>
          <a:sy n="60" d="100"/>
        </p:scale>
        <p:origin x="872" y="72"/>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25-5-2022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E66AB-AD0C-42FA-A1FF-002E6B2D0210}" type="datetimeFigureOut">
              <a:rPr lang="nl-NL" smtClean="0"/>
              <a:t>25-5-2022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D3447-3686-4023-823D-CC6E6B360EA5}" type="slidenum">
              <a:rPr lang="nl-NL" smtClean="0"/>
              <a:t>‹nr.›</a:t>
            </a:fld>
            <a:endParaRPr lang="nl-NL"/>
          </a:p>
        </p:txBody>
      </p:sp>
    </p:spTree>
    <p:extLst>
      <p:ext uri="{BB962C8B-B14F-4D97-AF65-F5344CB8AC3E}">
        <p14:creationId xmlns:p14="http://schemas.microsoft.com/office/powerpoint/2010/main" val="233454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jdelijke aanduiding voor afbeelding 8"/>
          <p:cNvSpPr>
            <a:spLocks noGrp="1"/>
          </p:cNvSpPr>
          <p:nvPr>
            <p:ph type="pic" sz="quarter" idx="11" hasCustomPrompt="1"/>
          </p:nvPr>
        </p:nvSpPr>
        <p:spPr>
          <a:xfrm>
            <a:off x="10303200" y="5947200"/>
            <a:ext cx="1620000" cy="622800"/>
          </a:xfrm>
        </p:spPr>
        <p:txBody>
          <a:bodyPr>
            <a:normAutofit/>
          </a:bodyPr>
          <a:lstStyle>
            <a:lvl1pPr marL="0" indent="0" algn="l">
              <a:buFontTx/>
              <a:buNone/>
              <a:defRPr sz="900" baseline="0"/>
            </a:lvl1pPr>
          </a:lstStyle>
          <a:p>
            <a:r>
              <a:rPr lang="nl-NL" dirty="0"/>
              <a:t>Klik op het pictogram om een logo toe te voegen</a:t>
            </a:r>
          </a:p>
        </p:txBody>
      </p:sp>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
        <p:nvSpPr>
          <p:cNvPr id="6" name="Titel 1"/>
          <p:cNvSpPr>
            <a:spLocks noGrp="1"/>
          </p:cNvSpPr>
          <p:nvPr>
            <p:ph type="ctrTitle"/>
          </p:nvPr>
        </p:nvSpPr>
        <p:spPr>
          <a:xfrm>
            <a:off x="3744000" y="4752000"/>
            <a:ext cx="6480000" cy="720000"/>
          </a:xfrm>
        </p:spPr>
        <p:txBody>
          <a:bodyPr lIns="0" tIns="0" rIns="0" bIns="0" anchor="t" anchorCtr="0">
            <a:noAutofit/>
          </a:bodyPr>
          <a:lstStyle>
            <a:lvl1pPr algn="l">
              <a:defRPr sz="4400" b="1" i="0" baseline="0">
                <a:solidFill>
                  <a:schemeClr val="tx1"/>
                </a:solidFill>
                <a:latin typeface="Arial" panose="020B0604020202020204" pitchFamily="34" charset="0"/>
              </a:defRPr>
            </a:lvl1pPr>
          </a:lstStyle>
          <a:p>
            <a:r>
              <a:rPr lang="nl-NL"/>
              <a:t>Klik om de stijl te bewerken</a:t>
            </a:r>
            <a:endParaRPr lang="nl-NL" dirty="0"/>
          </a:p>
        </p:txBody>
      </p:sp>
      <p:sp>
        <p:nvSpPr>
          <p:cNvPr id="7" name="Ondertitel 2"/>
          <p:cNvSpPr>
            <a:spLocks noGrp="1"/>
          </p:cNvSpPr>
          <p:nvPr>
            <p:ph type="subTitle" idx="1"/>
          </p:nvPr>
        </p:nvSpPr>
        <p:spPr>
          <a:xfrm>
            <a:off x="3744000" y="5544000"/>
            <a:ext cx="6480000" cy="720000"/>
          </a:xfrm>
        </p:spPr>
        <p:txBody>
          <a:bodyPr lIns="0" tIns="0" rIns="0" bIns="0">
            <a:noAutofit/>
          </a:bodyPr>
          <a:lstStyle>
            <a:lvl1pPr marL="0" indent="0" algn="l">
              <a:buNone/>
              <a:defRPr sz="2400" baseline="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9" name="Tijdelijke aanduiding voor tekst 8"/>
          <p:cNvSpPr>
            <a:spLocks noGrp="1"/>
          </p:cNvSpPr>
          <p:nvPr>
            <p:ph type="body" sz="quarter" idx="10" hasCustomPrompt="1"/>
          </p:nvPr>
        </p:nvSpPr>
        <p:spPr>
          <a:xfrm>
            <a:off x="3744000" y="1123126"/>
            <a:ext cx="6708775" cy="1147464"/>
          </a:xfrm>
        </p:spPr>
        <p:txBody>
          <a:bodyPr>
            <a:noAutofit/>
          </a:bodyPr>
          <a:lstStyle>
            <a:lvl1pPr marL="0" indent="0">
              <a:buFontTx/>
              <a:buNone/>
              <a:defRPr sz="8000" b="1" baseline="0">
                <a:solidFill>
                  <a:srgbClr val="F59A28"/>
                </a:solidFill>
              </a:defRPr>
            </a:lvl1pPr>
          </a:lstStyle>
          <a:p>
            <a:pPr lvl="0"/>
            <a:r>
              <a:rPr lang="nl-NL" dirty="0"/>
              <a:t>Welkom</a:t>
            </a:r>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Inhoudsopgave">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3744000" y="720000"/>
            <a:ext cx="7560000" cy="720000"/>
          </a:xfrm>
        </p:spPr>
        <p:txBody>
          <a:bodyPr/>
          <a:lstStyle/>
          <a:p>
            <a:r>
              <a:rPr lang="nl-NL"/>
              <a:t>Klik om de stijl te bewerken</a:t>
            </a:r>
            <a:endParaRPr lang="nl-NL" dirty="0"/>
          </a:p>
        </p:txBody>
      </p:sp>
      <p:sp>
        <p:nvSpPr>
          <p:cNvPr id="3" name="Tijdelijke aanduiding voor inhoud 2"/>
          <p:cNvSpPr>
            <a:spLocks noGrp="1"/>
          </p:cNvSpPr>
          <p:nvPr>
            <p:ph idx="1"/>
          </p:nvPr>
        </p:nvSpPr>
        <p:spPr>
          <a:xfrm>
            <a:off x="3744000" y="1620000"/>
            <a:ext cx="75600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28081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ussendia_1">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jdelijke aanduiding voor afbeelding 8"/>
          <p:cNvSpPr>
            <a:spLocks noGrp="1"/>
          </p:cNvSpPr>
          <p:nvPr>
            <p:ph type="pic" sz="quarter" idx="11" hasCustomPrompt="1"/>
          </p:nvPr>
        </p:nvSpPr>
        <p:spPr>
          <a:xfrm>
            <a:off x="0" y="720000"/>
            <a:ext cx="3420000" cy="5328000"/>
          </a:xfrm>
        </p:spPr>
        <p:txBody>
          <a:bodyPr/>
          <a:lstStyle>
            <a:lvl1pPr marL="0" indent="0" algn="l">
              <a:buFontTx/>
              <a:buNone/>
              <a:defRPr sz="1600" baseline="0"/>
            </a:lvl1pPr>
          </a:lstStyle>
          <a:p>
            <a:r>
              <a:rPr lang="nl-NL" dirty="0"/>
              <a:t>Klik op het pictogram in het midden om een achtergrondafbeelding toe te voegen (14,8 x 9,5 cm). </a:t>
            </a:r>
            <a:br>
              <a:rPr lang="nl-NL" dirty="0"/>
            </a:br>
            <a:endParaRPr lang="nl-NL" dirty="0"/>
          </a:p>
        </p:txBody>
      </p:sp>
      <p:sp>
        <p:nvSpPr>
          <p:cNvPr id="2" name="Titel 1"/>
          <p:cNvSpPr>
            <a:spLocks noGrp="1"/>
          </p:cNvSpPr>
          <p:nvPr>
            <p:ph type="title"/>
          </p:nvPr>
        </p:nvSpPr>
        <p:spPr>
          <a:xfrm>
            <a:off x="3744000" y="720000"/>
            <a:ext cx="7560000" cy="720000"/>
          </a:xfrm>
        </p:spPr>
        <p:txBody>
          <a:bodyPr/>
          <a:lstStyle/>
          <a:p>
            <a:r>
              <a:rPr lang="nl-NL"/>
              <a:t>Klik om de stijl te bewerken</a:t>
            </a:r>
            <a:endParaRPr lang="nl-NL" dirty="0"/>
          </a:p>
        </p:txBody>
      </p:sp>
      <p:sp>
        <p:nvSpPr>
          <p:cNvPr id="3" name="Tijdelijke aanduiding voor inhoud 2"/>
          <p:cNvSpPr>
            <a:spLocks noGrp="1"/>
          </p:cNvSpPr>
          <p:nvPr>
            <p:ph idx="1"/>
          </p:nvPr>
        </p:nvSpPr>
        <p:spPr>
          <a:xfrm>
            <a:off x="3744000" y="1620000"/>
            <a:ext cx="75600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47577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object_1">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3744000" y="720000"/>
            <a:ext cx="7560000" cy="720000"/>
          </a:xfrm>
        </p:spPr>
        <p:txBody>
          <a:bodyPr/>
          <a:lstStyle/>
          <a:p>
            <a:r>
              <a:rPr lang="nl-NL"/>
              <a:t>Klik om de stijl te bewerken</a:t>
            </a:r>
            <a:endParaRPr lang="nl-NL" dirty="0"/>
          </a:p>
        </p:txBody>
      </p:sp>
      <p:sp>
        <p:nvSpPr>
          <p:cNvPr id="3" name="Tijdelijke aanduiding voor inhoud 2"/>
          <p:cNvSpPr>
            <a:spLocks noGrp="1"/>
          </p:cNvSpPr>
          <p:nvPr>
            <p:ph idx="1"/>
          </p:nvPr>
        </p:nvSpPr>
        <p:spPr>
          <a:xfrm>
            <a:off x="3744000" y="1620000"/>
            <a:ext cx="75600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64409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en object_2">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jdelijke aanduiding voor afbeelding 8"/>
          <p:cNvSpPr>
            <a:spLocks noGrp="1"/>
          </p:cNvSpPr>
          <p:nvPr>
            <p:ph type="pic" sz="quarter" idx="11" hasCustomPrompt="1"/>
          </p:nvPr>
        </p:nvSpPr>
        <p:spPr>
          <a:xfrm>
            <a:off x="0" y="720000"/>
            <a:ext cx="3420000" cy="5328000"/>
          </a:xfrm>
        </p:spPr>
        <p:txBody>
          <a:bodyPr/>
          <a:lstStyle>
            <a:lvl1pPr marL="0" indent="0" algn="l">
              <a:buFontTx/>
              <a:buNone/>
              <a:defRPr sz="1600" baseline="0"/>
            </a:lvl1pPr>
          </a:lstStyle>
          <a:p>
            <a:r>
              <a:rPr lang="nl-NL" dirty="0"/>
              <a:t>Klik op het pictogram in het midden om een achtergrondafbeelding toe te voegen (14,8 x 9,5 cm). </a:t>
            </a:r>
            <a:br>
              <a:rPr lang="nl-NL" dirty="0"/>
            </a:br>
            <a:endParaRPr lang="nl-NL" dirty="0"/>
          </a:p>
        </p:txBody>
      </p:sp>
      <p:sp>
        <p:nvSpPr>
          <p:cNvPr id="2" name="Titel 1"/>
          <p:cNvSpPr>
            <a:spLocks noGrp="1"/>
          </p:cNvSpPr>
          <p:nvPr>
            <p:ph type="title"/>
          </p:nvPr>
        </p:nvSpPr>
        <p:spPr>
          <a:xfrm>
            <a:off x="3744000" y="720000"/>
            <a:ext cx="7560000" cy="720000"/>
          </a:xfrm>
        </p:spPr>
        <p:txBody>
          <a:bodyPr/>
          <a:lstStyle/>
          <a:p>
            <a:r>
              <a:rPr lang="nl-NL"/>
              <a:t>Klik om de stijl te bewerken</a:t>
            </a:r>
            <a:endParaRPr lang="nl-NL" dirty="0"/>
          </a:p>
        </p:txBody>
      </p:sp>
      <p:sp>
        <p:nvSpPr>
          <p:cNvPr id="3" name="Tijdelijke aanduiding voor inhoud 2"/>
          <p:cNvSpPr>
            <a:spLocks noGrp="1"/>
          </p:cNvSpPr>
          <p:nvPr>
            <p:ph idx="1"/>
          </p:nvPr>
        </p:nvSpPr>
        <p:spPr>
          <a:xfrm>
            <a:off x="3744000" y="1620000"/>
            <a:ext cx="75600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73633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jdelijke aanduiding voor afbeelding 8"/>
          <p:cNvSpPr>
            <a:spLocks noGrp="1"/>
          </p:cNvSpPr>
          <p:nvPr>
            <p:ph type="pic" sz="quarter" idx="11" hasCustomPrompt="1"/>
          </p:nvPr>
        </p:nvSpPr>
        <p:spPr>
          <a:xfrm>
            <a:off x="3420000" y="720000"/>
            <a:ext cx="8784000" cy="5328000"/>
          </a:xfrm>
        </p:spPr>
        <p:txBody>
          <a:bodyPr/>
          <a:lstStyle>
            <a:lvl1pPr marL="0" indent="0" algn="l">
              <a:buFontTx/>
              <a:buNone/>
              <a:defRPr sz="1600" baseline="0"/>
            </a:lvl1pPr>
          </a:lstStyle>
          <a:p>
            <a:r>
              <a:rPr lang="nl-NL" dirty="0"/>
              <a:t>Klik op het pictogram in het midden om een achtergrondafbeelding toe te voegen (14,8 x 24,4</a:t>
            </a:r>
          </a:p>
          <a:p>
            <a:r>
              <a:rPr lang="nl-NL" dirty="0"/>
              <a:t> cm). </a:t>
            </a:r>
            <a:br>
              <a:rPr lang="nl-NL" dirty="0"/>
            </a:br>
            <a:endParaRPr lang="nl-NL" dirty="0"/>
          </a:p>
        </p:txBody>
      </p:sp>
    </p:spTree>
    <p:extLst>
      <p:ext uri="{BB962C8B-B14F-4D97-AF65-F5344CB8AC3E}">
        <p14:creationId xmlns:p14="http://schemas.microsoft.com/office/powerpoint/2010/main" val="86488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jdelijke aanduiding voor afbeelding 8"/>
          <p:cNvSpPr>
            <a:spLocks noGrp="1"/>
          </p:cNvSpPr>
          <p:nvPr>
            <p:ph type="pic" sz="quarter" idx="11" hasCustomPrompt="1"/>
          </p:nvPr>
        </p:nvSpPr>
        <p:spPr>
          <a:xfrm>
            <a:off x="0" y="720000"/>
            <a:ext cx="3420000" cy="5328000"/>
          </a:xfrm>
        </p:spPr>
        <p:txBody>
          <a:bodyPr/>
          <a:lstStyle>
            <a:lvl1pPr marL="0" indent="0" algn="l">
              <a:buFontTx/>
              <a:buNone/>
              <a:defRPr sz="1600" baseline="0"/>
            </a:lvl1pPr>
          </a:lstStyle>
          <a:p>
            <a:r>
              <a:rPr lang="nl-NL" dirty="0"/>
              <a:t>Klik op het pictogram in het midden om een achtergrondafbeelding toe te voegen (14,8 x 9,5 cm). </a:t>
            </a:r>
            <a:br>
              <a:rPr lang="nl-NL" dirty="0"/>
            </a:br>
            <a:endParaRPr lang="nl-NL" dirty="0"/>
          </a:p>
        </p:txBody>
      </p:sp>
      <p:sp>
        <p:nvSpPr>
          <p:cNvPr id="2" name="Titel 1"/>
          <p:cNvSpPr>
            <a:spLocks noGrp="1"/>
          </p:cNvSpPr>
          <p:nvPr>
            <p:ph type="title"/>
          </p:nvPr>
        </p:nvSpPr>
        <p:spPr>
          <a:xfrm>
            <a:off x="3744000" y="720000"/>
            <a:ext cx="7560000" cy="720000"/>
          </a:xfrm>
        </p:spPr>
        <p:txBody>
          <a:bodyPr/>
          <a:lstStyle/>
          <a:p>
            <a:r>
              <a:rPr lang="nl-NL"/>
              <a:t>Klik om de stijl te bewerken</a:t>
            </a:r>
            <a:endParaRPr lang="nl-NL" dirty="0"/>
          </a:p>
        </p:txBody>
      </p:sp>
      <p:sp>
        <p:nvSpPr>
          <p:cNvPr id="3" name="Tijdelijke aanduiding voor inhoud 2"/>
          <p:cNvSpPr>
            <a:spLocks noGrp="1"/>
          </p:cNvSpPr>
          <p:nvPr>
            <p:ph idx="1"/>
          </p:nvPr>
        </p:nvSpPr>
        <p:spPr>
          <a:xfrm>
            <a:off x="3744000" y="1620001"/>
            <a:ext cx="7560000" cy="258213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tekst 6"/>
          <p:cNvSpPr>
            <a:spLocks noGrp="1"/>
          </p:cNvSpPr>
          <p:nvPr>
            <p:ph type="body" sz="quarter" idx="12" hasCustomPrompt="1"/>
          </p:nvPr>
        </p:nvSpPr>
        <p:spPr>
          <a:xfrm>
            <a:off x="3743325" y="4294188"/>
            <a:ext cx="7561263" cy="1754187"/>
          </a:xfrm>
        </p:spPr>
        <p:txBody>
          <a:bodyPr/>
          <a:lstStyle>
            <a:lvl1pPr marL="0" indent="0">
              <a:buFontTx/>
              <a:buNone/>
              <a:defRPr baseline="0">
                <a:solidFill>
                  <a:srgbClr val="F59A28"/>
                </a:solidFill>
              </a:defRPr>
            </a:lvl1pPr>
          </a:lstStyle>
          <a:p>
            <a:pPr lvl="0"/>
            <a:r>
              <a:rPr lang="nl-NL" dirty="0"/>
              <a:t>www.zone.college</a:t>
            </a:r>
          </a:p>
          <a:p>
            <a:pPr lvl="0"/>
            <a:r>
              <a:rPr lang="nl-NL" dirty="0"/>
              <a:t>088 – 26 20 703</a:t>
            </a:r>
          </a:p>
        </p:txBody>
      </p:sp>
    </p:spTree>
    <p:extLst>
      <p:ext uri="{BB962C8B-B14F-4D97-AF65-F5344CB8AC3E}">
        <p14:creationId xmlns:p14="http://schemas.microsoft.com/office/powerpoint/2010/main" val="185347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3FA6B84A-64EC-4B75-AB69-8F89C64606ED}"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721560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8" r:id="rId3"/>
    <p:sldLayoutId id="2147483659" r:id="rId4"/>
    <p:sldLayoutId id="2147483660" r:id="rId5"/>
    <p:sldLayoutId id="2147483653" r:id="rId6"/>
    <p:sldLayoutId id="2147483661" r:id="rId7"/>
    <p:sldLayoutId id="2147483662" r:id="rId8"/>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hyperlink" Target="http://www.google.nl/url?sa=i&amp;rct=j&amp;q=&amp;esrc=s&amp;source=images&amp;cd=&amp;cad=rja&amp;uact=8&amp;ved=0ahUKEwiyk42OnNfKAhUG2Q4KHdixCXQQjRwIBw&amp;url=http://www.inverde.be/cursus/99&amp;psig=AFQjCNGDPDgi28O5grZrVw_iq63HuMz8IQ&amp;ust=145443856688813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7.jpeg"/><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rvo.n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s://www.rvo.nl/onderwerpen/agrarisch-ondernemen/beschermde-planten-dieren-en-natuur/invasieve-exoten" TargetMode="External"/><Relationship Id="rId5" Type="http://schemas.openxmlformats.org/officeDocument/2006/relationships/hyperlink" Target="https://www.trouw.nl/groen/wildplukken-is-razend-populair-maar-eigenlijk-verboden~acfd8aa8/" TargetMode="Externa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BAA47-46BF-437D-A8F6-C7AB8AB77555}"/>
              </a:ext>
            </a:extLst>
          </p:cNvPr>
          <p:cNvSpPr>
            <a:spLocks noGrp="1"/>
          </p:cNvSpPr>
          <p:nvPr>
            <p:ph type="title"/>
          </p:nvPr>
        </p:nvSpPr>
        <p:spPr/>
        <p:txBody>
          <a:bodyPr/>
          <a:lstStyle/>
          <a:p>
            <a:r>
              <a:rPr lang="nl-NL" b="0" dirty="0"/>
              <a:t>Dag 2 </a:t>
            </a:r>
          </a:p>
        </p:txBody>
      </p:sp>
      <p:sp>
        <p:nvSpPr>
          <p:cNvPr id="3" name="Tijdelijke aanduiding voor inhoud 2">
            <a:extLst>
              <a:ext uri="{FF2B5EF4-FFF2-40B4-BE49-F238E27FC236}">
                <a16:creationId xmlns:a16="http://schemas.microsoft.com/office/drawing/2014/main" id="{7FA22AC3-3EA6-4CAA-B69F-3F672600A34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58813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7BE16-67E0-40E2-908D-D860E5450E35}"/>
              </a:ext>
            </a:extLst>
          </p:cNvPr>
          <p:cNvSpPr>
            <a:spLocks noGrp="1"/>
          </p:cNvSpPr>
          <p:nvPr>
            <p:ph type="title"/>
          </p:nvPr>
        </p:nvSpPr>
        <p:spPr>
          <a:xfrm>
            <a:off x="3744000" y="720000"/>
            <a:ext cx="8327758" cy="720000"/>
          </a:xfrm>
        </p:spPr>
        <p:txBody>
          <a:bodyPr>
            <a:normAutofit fontScale="90000"/>
          </a:bodyPr>
          <a:lstStyle/>
          <a:p>
            <a:r>
              <a:rPr lang="nl-NL" b="0" dirty="0"/>
              <a:t>Aantoonbaar zorgvuldig handelen</a:t>
            </a:r>
            <a:br>
              <a:rPr lang="nl-NL" dirty="0"/>
            </a:br>
            <a:endParaRPr lang="nl-NL" dirty="0"/>
          </a:p>
        </p:txBody>
      </p:sp>
      <p:sp>
        <p:nvSpPr>
          <p:cNvPr id="3" name="Tijdelijke aanduiding voor inhoud 2">
            <a:extLst>
              <a:ext uri="{FF2B5EF4-FFF2-40B4-BE49-F238E27FC236}">
                <a16:creationId xmlns:a16="http://schemas.microsoft.com/office/drawing/2014/main" id="{4E602AF0-E4FF-4DBA-8392-0B15C9CB2EBC}"/>
              </a:ext>
            </a:extLst>
          </p:cNvPr>
          <p:cNvSpPr>
            <a:spLocks noGrp="1"/>
          </p:cNvSpPr>
          <p:nvPr>
            <p:ph idx="1"/>
          </p:nvPr>
        </p:nvSpPr>
        <p:spPr>
          <a:xfrm>
            <a:off x="3744000" y="1620000"/>
            <a:ext cx="8260646" cy="4351338"/>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altLang="nl-NL"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Gedragscode op werkplek aanwezig incl. goedkeuring RVO?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altLang="nl-NL"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Plan van aanpak / Ecologisch Werkprotocol aanwezig?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altLang="nl-NL"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Werkinstructie aanwezig, aanwijzingen besproken?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altLang="nl-NL"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Werkwijze in veld herkenbaar (bijv. lint / pion)?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altLang="nl-NL"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Minimaal 1 van de werkgroep is gecertificeerd / aantoonbaar deskundige </a:t>
            </a:r>
            <a:r>
              <a:rPr kumimoji="0" lang="nl-NL" altLang="nl-NL"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Wet Natuurbescherming Zorgvuldig Handelen </a:t>
            </a:r>
            <a:r>
              <a:rPr kumimoji="0" lang="nl-NL" altLang="nl-NL" sz="2400" b="0" i="0" u="none" strike="noStrike" kern="1200" cap="none" spc="0" normalizeH="0" baseline="0" noProof="0" dirty="0" err="1">
                <a:ln>
                  <a:noFill/>
                </a:ln>
                <a:solidFill>
                  <a:schemeClr val="tx1"/>
                </a:solidFill>
                <a:effectLst/>
                <a:uLnTx/>
                <a:uFillTx/>
                <a:latin typeface="Arial" pitchFamily="34" charset="0"/>
                <a:ea typeface="+mn-ea"/>
                <a:cs typeface="Arial" pitchFamily="34" charset="0"/>
              </a:rPr>
              <a:t>Wnb</a:t>
            </a:r>
            <a:r>
              <a:rPr kumimoji="0" lang="nl-NL" altLang="nl-NL"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r>
              <a:rPr kumimoji="0" lang="nl-NL" altLang="nl-NL" sz="2400" b="0" i="0" u="none" strike="noStrike" kern="1200" cap="none" spc="0" normalizeH="0" baseline="0" noProof="0" dirty="0" err="1">
                <a:ln>
                  <a:noFill/>
                </a:ln>
                <a:solidFill>
                  <a:schemeClr val="tx1"/>
                </a:solidFill>
                <a:effectLst/>
                <a:uLnTx/>
                <a:uFillTx/>
                <a:latin typeface="Arial" pitchFamily="34" charset="0"/>
                <a:ea typeface="+mn-ea"/>
                <a:cs typeface="Arial" pitchFamily="34" charset="0"/>
              </a:rPr>
              <a:t>niv</a:t>
            </a:r>
            <a:r>
              <a:rPr kumimoji="0" lang="nl-NL" altLang="nl-NL"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altLang="nl-NL"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Vragen </a:t>
            </a:r>
            <a:r>
              <a:rPr kumimoji="0" lang="nl-NL" altLang="nl-NL"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kunnen beantwoorden of kunnen doorverwijzen naar juiste persoon leidinggevende </a:t>
            </a:r>
            <a:r>
              <a:rPr kumimoji="0" lang="nl-NL" altLang="nl-NL" sz="2400" b="0" i="0" u="none" strike="noStrike" kern="1200" cap="none" spc="0" normalizeH="0" baseline="0" noProof="0" dirty="0" err="1">
                <a:ln>
                  <a:noFill/>
                </a:ln>
                <a:solidFill>
                  <a:schemeClr val="tx1"/>
                </a:solidFill>
                <a:effectLst/>
                <a:uLnTx/>
                <a:uFillTx/>
                <a:latin typeface="Arial" pitchFamily="34" charset="0"/>
                <a:ea typeface="+mn-ea"/>
                <a:cs typeface="Arial" pitchFamily="34" charset="0"/>
              </a:rPr>
              <a:t>niv</a:t>
            </a:r>
            <a:r>
              <a:rPr kumimoji="0" lang="nl-NL" altLang="nl-NL"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2 en 3 </a:t>
            </a:r>
            <a:r>
              <a:rPr kumimoji="0" lang="nl-NL" altLang="nl-NL" sz="2400" b="0" i="0" u="none" strike="noStrike" kern="1200" cap="none" spc="0" normalizeH="0" baseline="0" noProof="0" dirty="0" err="1">
                <a:ln>
                  <a:noFill/>
                </a:ln>
                <a:solidFill>
                  <a:schemeClr val="tx1"/>
                </a:solidFill>
                <a:effectLst/>
                <a:uLnTx/>
                <a:uFillTx/>
                <a:latin typeface="Arial" pitchFamily="34" charset="0"/>
                <a:ea typeface="+mn-ea"/>
                <a:cs typeface="Arial" pitchFamily="34" charset="0"/>
              </a:rPr>
              <a:t>Wnb</a:t>
            </a:r>
            <a:r>
              <a:rPr kumimoji="0" lang="nl-NL" altLang="nl-NL"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t>
            </a:r>
          </a:p>
          <a:p>
            <a:endParaRPr lang="nl-NL" dirty="0"/>
          </a:p>
        </p:txBody>
      </p:sp>
    </p:spTree>
    <p:extLst>
      <p:ext uri="{BB962C8B-B14F-4D97-AF65-F5344CB8AC3E}">
        <p14:creationId xmlns:p14="http://schemas.microsoft.com/office/powerpoint/2010/main" val="398859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4000" y="362177"/>
            <a:ext cx="7560000" cy="720000"/>
          </a:xfrm>
        </p:spPr>
        <p:txBody>
          <a:bodyPr>
            <a:normAutofit fontScale="90000"/>
          </a:bodyPr>
          <a:lstStyle/>
          <a:p>
            <a:r>
              <a:rPr lang="en-US" b="0" dirty="0" err="1">
                <a:latin typeface="Arial"/>
                <a:cs typeface="Arial"/>
              </a:rPr>
              <a:t>Overtreding</a:t>
            </a:r>
            <a:r>
              <a:rPr lang="en-US" b="0" dirty="0">
                <a:latin typeface="Arial"/>
                <a:cs typeface="Arial"/>
              </a:rPr>
              <a:t> &amp; </a:t>
            </a:r>
            <a:r>
              <a:rPr lang="en-US" b="0" dirty="0" err="1">
                <a:latin typeface="Arial"/>
                <a:cs typeface="Arial"/>
              </a:rPr>
              <a:t>Handhaving</a:t>
            </a:r>
            <a:br>
              <a:rPr lang="en-US" dirty="0">
                <a:latin typeface="Arial"/>
                <a:cs typeface="Arial"/>
              </a:rPr>
            </a:br>
            <a:endParaRPr lang="nl-NL" dirty="0"/>
          </a:p>
        </p:txBody>
      </p:sp>
      <p:sp>
        <p:nvSpPr>
          <p:cNvPr id="6" name="Tijdelijke aanduiding voor inhoud 2">
            <a:extLst>
              <a:ext uri="{FF2B5EF4-FFF2-40B4-BE49-F238E27FC236}">
                <a16:creationId xmlns:a16="http://schemas.microsoft.com/office/drawing/2014/main" id="{4DA96699-9EA3-480F-9C6E-52CD84EBEF94}"/>
              </a:ext>
            </a:extLst>
          </p:cNvPr>
          <p:cNvSpPr>
            <a:spLocks noGrp="1"/>
          </p:cNvSpPr>
          <p:nvPr>
            <p:ph idx="1"/>
          </p:nvPr>
        </p:nvSpPr>
        <p:spPr>
          <a:xfrm>
            <a:off x="3570768" y="2250900"/>
            <a:ext cx="8229600" cy="2903388"/>
          </a:xfrm>
        </p:spPr>
        <p:txBody>
          <a:bodyPr>
            <a:normAutofit/>
          </a:bodyPr>
          <a:lstStyle/>
          <a:p>
            <a:r>
              <a:rPr lang="nl-NL" dirty="0"/>
              <a:t>Waarschuwing</a:t>
            </a:r>
          </a:p>
          <a:p>
            <a:r>
              <a:rPr lang="nl-NL" dirty="0"/>
              <a:t>Geldboete</a:t>
            </a:r>
          </a:p>
          <a:p>
            <a:r>
              <a:rPr lang="nl-NL" dirty="0"/>
              <a:t>Taakstraf</a:t>
            </a:r>
          </a:p>
          <a:p>
            <a:r>
              <a:rPr lang="nl-NL" dirty="0"/>
              <a:t>Stilleggen werk</a:t>
            </a:r>
          </a:p>
          <a:p>
            <a:r>
              <a:rPr lang="nl-NL" dirty="0"/>
              <a:t>Verplicht herstel van de schade (niet altijd mogelijk)</a:t>
            </a:r>
          </a:p>
          <a:p>
            <a:r>
              <a:rPr lang="nl-NL" dirty="0"/>
              <a:t>Gevolgen: imagoschade, claims, geen verlenging</a:t>
            </a:r>
          </a:p>
          <a:p>
            <a:pPr indent="0">
              <a:buNone/>
            </a:pPr>
            <a:r>
              <a:rPr lang="nl-NL" dirty="0"/>
              <a:t>    bestek/contract, ontslag, enz.</a:t>
            </a:r>
          </a:p>
          <a:p>
            <a:endParaRPr lang="nl-NL" dirty="0"/>
          </a:p>
        </p:txBody>
      </p:sp>
      <p:pic>
        <p:nvPicPr>
          <p:cNvPr id="8" name="Afbeelding 7">
            <a:extLst>
              <a:ext uri="{FF2B5EF4-FFF2-40B4-BE49-F238E27FC236}">
                <a16:creationId xmlns:a16="http://schemas.microsoft.com/office/drawing/2014/main" id="{FAB7D1FC-254B-498E-BA95-9BC9FD63EA20}"/>
              </a:ext>
            </a:extLst>
          </p:cNvPr>
          <p:cNvPicPr>
            <a:picLocks noChangeAspect="1"/>
          </p:cNvPicPr>
          <p:nvPr/>
        </p:nvPicPr>
        <p:blipFill>
          <a:blip r:embed="rId2"/>
          <a:stretch>
            <a:fillRect/>
          </a:stretch>
        </p:blipFill>
        <p:spPr>
          <a:xfrm>
            <a:off x="428033" y="2250900"/>
            <a:ext cx="2632970" cy="1802810"/>
          </a:xfrm>
          <a:prstGeom prst="rect">
            <a:avLst/>
          </a:prstGeom>
        </p:spPr>
      </p:pic>
    </p:spTree>
    <p:extLst>
      <p:ext uri="{BB962C8B-B14F-4D97-AF65-F5344CB8AC3E}">
        <p14:creationId xmlns:p14="http://schemas.microsoft.com/office/powerpoint/2010/main" val="2523437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4080" y="2858001"/>
            <a:ext cx="2921828" cy="1643054"/>
          </a:xfrm>
          <a:prstGeom prst="rect">
            <a:avLst/>
          </a:prstGeom>
        </p:spPr>
      </p:pic>
      <p:pic>
        <p:nvPicPr>
          <p:cNvPr id="12" name="Afbeelding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451" y="2758727"/>
            <a:ext cx="2316271" cy="1742328"/>
          </a:xfrm>
          <a:prstGeom prst="rect">
            <a:avLst/>
          </a:prstGeom>
        </p:spPr>
      </p:pic>
      <p:pic>
        <p:nvPicPr>
          <p:cNvPr id="1030" name="Picture 6" descr="http://www.inverde.be/action?action=cursus-beeld&amp;cursus=9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4739" y="2557954"/>
            <a:ext cx="19431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4247" y="4722843"/>
            <a:ext cx="2361960" cy="1771470"/>
          </a:xfrm>
          <a:prstGeom prst="rect">
            <a:avLst/>
          </a:prstGeom>
        </p:spPr>
      </p:pic>
      <p:pic>
        <p:nvPicPr>
          <p:cNvPr id="19" name="Afbeelding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2448" y="4705270"/>
            <a:ext cx="2385391" cy="1789043"/>
          </a:xfrm>
          <a:prstGeom prst="rect">
            <a:avLst/>
          </a:prstGeom>
        </p:spPr>
      </p:pic>
      <p:sp>
        <p:nvSpPr>
          <p:cNvPr id="3" name="Titel 2"/>
          <p:cNvSpPr>
            <a:spLocks noGrp="1"/>
          </p:cNvSpPr>
          <p:nvPr>
            <p:ph type="title"/>
          </p:nvPr>
        </p:nvSpPr>
        <p:spPr>
          <a:xfrm>
            <a:off x="3743999" y="382063"/>
            <a:ext cx="8133839" cy="720000"/>
          </a:xfrm>
        </p:spPr>
        <p:txBody>
          <a:bodyPr>
            <a:normAutofit fontScale="90000"/>
          </a:bodyPr>
          <a:lstStyle/>
          <a:p>
            <a:r>
              <a:rPr lang="nl-NL" b="0" dirty="0">
                <a:latin typeface="Arial"/>
                <a:cs typeface="Arial"/>
              </a:rPr>
              <a:t>Bestendig Beheer of Onderhoud / Bestendig Gebruik</a:t>
            </a:r>
            <a:br>
              <a:rPr lang="nl-NL" dirty="0">
                <a:latin typeface="Arial"/>
                <a:cs typeface="Arial"/>
              </a:rPr>
            </a:br>
            <a:endParaRPr lang="nl-NL" dirty="0"/>
          </a:p>
        </p:txBody>
      </p:sp>
      <p:sp>
        <p:nvSpPr>
          <p:cNvPr id="4" name="Tijdelijke aanduiding voor inhoud 3"/>
          <p:cNvSpPr>
            <a:spLocks noGrp="1"/>
          </p:cNvSpPr>
          <p:nvPr>
            <p:ph idx="1"/>
          </p:nvPr>
        </p:nvSpPr>
        <p:spPr>
          <a:xfrm>
            <a:off x="4323920" y="1503859"/>
            <a:ext cx="7560000" cy="4351338"/>
          </a:xfrm>
        </p:spPr>
        <p:txBody>
          <a:bodyPr/>
          <a:lstStyle/>
          <a:p>
            <a:r>
              <a:rPr lang="nl-NL" dirty="0">
                <a:cs typeface="Arial"/>
              </a:rPr>
              <a:t>Cyclisch / regelmatig onderhoud</a:t>
            </a:r>
          </a:p>
          <a:p>
            <a:r>
              <a:rPr lang="nl-NL" dirty="0">
                <a:cs typeface="Arial"/>
              </a:rPr>
              <a:t>Beheer- en/of Onderhoudsplan</a:t>
            </a:r>
          </a:p>
          <a:p>
            <a:r>
              <a:rPr lang="nl-NL" dirty="0">
                <a:cs typeface="Arial"/>
              </a:rPr>
              <a:t>Diverse soorten handhaven zich of breiden uit</a:t>
            </a:r>
          </a:p>
          <a:p>
            <a:endParaRPr lang="nl-NL" dirty="0"/>
          </a:p>
        </p:txBody>
      </p:sp>
      <p:pic>
        <p:nvPicPr>
          <p:cNvPr id="9" name="Afbeelding 8">
            <a:extLst>
              <a:ext uri="{FF2B5EF4-FFF2-40B4-BE49-F238E27FC236}">
                <a16:creationId xmlns:a16="http://schemas.microsoft.com/office/drawing/2014/main" id="{BA03D585-0726-46A5-B059-01AD540EAB95}"/>
              </a:ext>
            </a:extLst>
          </p:cNvPr>
          <p:cNvPicPr>
            <a:picLocks noChangeAspect="1"/>
          </p:cNvPicPr>
          <p:nvPr/>
        </p:nvPicPr>
        <p:blipFill>
          <a:blip r:embed="rId8"/>
          <a:stretch>
            <a:fillRect/>
          </a:stretch>
        </p:blipFill>
        <p:spPr>
          <a:xfrm>
            <a:off x="3953701" y="4722844"/>
            <a:ext cx="3044305" cy="1771470"/>
          </a:xfrm>
          <a:prstGeom prst="rect">
            <a:avLst/>
          </a:prstGeom>
        </p:spPr>
      </p:pic>
    </p:spTree>
    <p:extLst>
      <p:ext uri="{BB962C8B-B14F-4D97-AF65-F5344CB8AC3E}">
        <p14:creationId xmlns:p14="http://schemas.microsoft.com/office/powerpoint/2010/main" val="33807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7960" y="3309274"/>
            <a:ext cx="3634373" cy="272578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761" y="2037824"/>
            <a:ext cx="2761905" cy="165714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8292" y="4009404"/>
            <a:ext cx="3034374" cy="2025650"/>
          </a:xfrm>
          <a:prstGeom prst="rect">
            <a:avLst/>
          </a:prstGeom>
        </p:spPr>
      </p:pic>
      <p:sp>
        <p:nvSpPr>
          <p:cNvPr id="4" name="Titel 3"/>
          <p:cNvSpPr>
            <a:spLocks noGrp="1"/>
          </p:cNvSpPr>
          <p:nvPr>
            <p:ph type="title"/>
          </p:nvPr>
        </p:nvSpPr>
        <p:spPr>
          <a:xfrm>
            <a:off x="3744000" y="412125"/>
            <a:ext cx="7560000" cy="720000"/>
          </a:xfrm>
        </p:spPr>
        <p:txBody>
          <a:bodyPr>
            <a:normAutofit fontScale="90000"/>
          </a:bodyPr>
          <a:lstStyle/>
          <a:p>
            <a:r>
              <a:rPr lang="nl-NL" b="0" dirty="0">
                <a:latin typeface="Arial"/>
                <a:cs typeface="Arial"/>
              </a:rPr>
              <a:t>Niet Bestendig Beheer</a:t>
            </a:r>
            <a:br>
              <a:rPr lang="nl-NL" dirty="0">
                <a:latin typeface="Arial"/>
                <a:cs typeface="Arial"/>
              </a:rPr>
            </a:br>
            <a:endParaRPr lang="nl-NL" dirty="0"/>
          </a:p>
        </p:txBody>
      </p:sp>
      <p:sp>
        <p:nvSpPr>
          <p:cNvPr id="7" name="Tijdelijke aanduiding voor inhoud 6"/>
          <p:cNvSpPr>
            <a:spLocks noGrp="1"/>
          </p:cNvSpPr>
          <p:nvPr>
            <p:ph idx="1"/>
          </p:nvPr>
        </p:nvSpPr>
        <p:spPr>
          <a:xfrm>
            <a:off x="4632000" y="1264481"/>
            <a:ext cx="7560000" cy="4351338"/>
          </a:xfrm>
        </p:spPr>
        <p:txBody>
          <a:bodyPr/>
          <a:lstStyle/>
          <a:p>
            <a:r>
              <a:rPr lang="nl-NL" dirty="0">
                <a:cs typeface="Arial"/>
              </a:rPr>
              <a:t>Veranderen situaties</a:t>
            </a:r>
          </a:p>
          <a:p>
            <a:r>
              <a:rPr lang="nl-NL" dirty="0">
                <a:cs typeface="Arial"/>
              </a:rPr>
              <a:t>Herstel bepaalde situaties</a:t>
            </a:r>
          </a:p>
          <a:p>
            <a:r>
              <a:rPr lang="nl-NL" dirty="0">
                <a:cs typeface="Arial"/>
              </a:rPr>
              <a:t>Groot Onderhoud</a:t>
            </a:r>
          </a:p>
          <a:p>
            <a:endParaRPr lang="nl-NL" dirty="0"/>
          </a:p>
        </p:txBody>
      </p:sp>
    </p:spTree>
    <p:extLst>
      <p:ext uri="{BB962C8B-B14F-4D97-AF65-F5344CB8AC3E}">
        <p14:creationId xmlns:p14="http://schemas.microsoft.com/office/powerpoint/2010/main" val="238144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326" y="4459783"/>
            <a:ext cx="2831413" cy="2125225"/>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245" y="1785193"/>
            <a:ext cx="3810000" cy="255270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0718" y="4473324"/>
            <a:ext cx="2797527" cy="2098145"/>
          </a:xfrm>
          <a:prstGeom prst="rect">
            <a:avLst/>
          </a:prstGeom>
        </p:spPr>
      </p:pic>
      <p:sp>
        <p:nvSpPr>
          <p:cNvPr id="4" name="Titel 3"/>
          <p:cNvSpPr>
            <a:spLocks noGrp="1"/>
          </p:cNvSpPr>
          <p:nvPr>
            <p:ph type="title"/>
          </p:nvPr>
        </p:nvSpPr>
        <p:spPr>
          <a:xfrm>
            <a:off x="3960131" y="350801"/>
            <a:ext cx="7560000" cy="720000"/>
          </a:xfrm>
        </p:spPr>
        <p:txBody>
          <a:bodyPr>
            <a:normAutofit fontScale="90000"/>
          </a:bodyPr>
          <a:lstStyle/>
          <a:p>
            <a:r>
              <a:rPr lang="nl-NL" b="0" dirty="0">
                <a:latin typeface="Arial"/>
                <a:cs typeface="Arial"/>
              </a:rPr>
              <a:t>Ruimtelijke ontwikkeling</a:t>
            </a:r>
            <a:br>
              <a:rPr lang="nl-NL" dirty="0">
                <a:latin typeface="Arial"/>
                <a:cs typeface="Arial"/>
              </a:rPr>
            </a:br>
            <a:endParaRPr lang="nl-NL" dirty="0"/>
          </a:p>
        </p:txBody>
      </p:sp>
      <p:sp>
        <p:nvSpPr>
          <p:cNvPr id="7" name="Tijdelijke aanduiding voor inhoud 6"/>
          <p:cNvSpPr>
            <a:spLocks noGrp="1"/>
          </p:cNvSpPr>
          <p:nvPr>
            <p:ph idx="1"/>
          </p:nvPr>
        </p:nvSpPr>
        <p:spPr>
          <a:xfrm>
            <a:off x="4388224" y="1115115"/>
            <a:ext cx="7560000" cy="4351338"/>
          </a:xfrm>
        </p:spPr>
        <p:txBody>
          <a:bodyPr/>
          <a:lstStyle/>
          <a:p>
            <a:r>
              <a:rPr lang="nl-NL" dirty="0">
                <a:cs typeface="Arial"/>
              </a:rPr>
              <a:t>Functieverandering of uiterlijke verandering</a:t>
            </a:r>
          </a:p>
          <a:p>
            <a:r>
              <a:rPr lang="nl-NL" dirty="0">
                <a:cs typeface="Arial"/>
              </a:rPr>
              <a:t>Herinrichting</a:t>
            </a:r>
          </a:p>
          <a:p>
            <a:r>
              <a:rPr lang="nl-NL" dirty="0">
                <a:cs typeface="Arial"/>
              </a:rPr>
              <a:t>Reconstructie</a:t>
            </a:r>
          </a:p>
          <a:p>
            <a:r>
              <a:rPr lang="nl-NL" dirty="0">
                <a:cs typeface="Arial"/>
              </a:rPr>
              <a:t>Omvormen groen</a:t>
            </a:r>
          </a:p>
          <a:p>
            <a:endParaRPr lang="nl-NL" dirty="0"/>
          </a:p>
        </p:txBody>
      </p:sp>
    </p:spTree>
    <p:extLst>
      <p:ext uri="{BB962C8B-B14F-4D97-AF65-F5344CB8AC3E}">
        <p14:creationId xmlns:p14="http://schemas.microsoft.com/office/powerpoint/2010/main" val="86489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8190" y="349060"/>
            <a:ext cx="8054566" cy="1000769"/>
          </a:xfrm>
        </p:spPr>
        <p:txBody>
          <a:bodyPr>
            <a:noAutofit/>
          </a:bodyPr>
          <a:lstStyle/>
          <a:p>
            <a:r>
              <a:rPr lang="nl-NL" sz="3600" dirty="0">
                <a:solidFill>
                  <a:schemeClr val="tx1"/>
                </a:solidFill>
              </a:rPr>
              <a:t>Gunstige staat van instandhouding,</a:t>
            </a:r>
            <a:br>
              <a:rPr lang="nl-NL" sz="3600" dirty="0">
                <a:solidFill>
                  <a:schemeClr val="tx1"/>
                </a:solidFill>
              </a:rPr>
            </a:br>
            <a:r>
              <a:rPr lang="nl-NL" sz="3600" dirty="0">
                <a:solidFill>
                  <a:schemeClr val="tx1"/>
                </a:solidFill>
              </a:rPr>
              <a:t>behoud en herstel van aanwezige soort(en)</a:t>
            </a:r>
          </a:p>
        </p:txBody>
      </p:sp>
      <p:sp>
        <p:nvSpPr>
          <p:cNvPr id="3" name="Tijdelijke aanduiding voor inhoud 2"/>
          <p:cNvSpPr>
            <a:spLocks noGrp="1"/>
          </p:cNvSpPr>
          <p:nvPr>
            <p:ph idx="1"/>
          </p:nvPr>
        </p:nvSpPr>
        <p:spPr>
          <a:xfrm>
            <a:off x="3588190" y="1805073"/>
            <a:ext cx="7469210" cy="2245659"/>
          </a:xfrm>
        </p:spPr>
        <p:txBody>
          <a:bodyPr>
            <a:normAutofit/>
          </a:bodyPr>
          <a:lstStyle/>
          <a:p>
            <a:pPr indent="0">
              <a:buNone/>
            </a:pPr>
            <a:r>
              <a:rPr lang="nl-NL" dirty="0"/>
              <a:t>Overlevingskansen van een complete populatie van een soort moeten gunstig blijven.</a:t>
            </a:r>
          </a:p>
          <a:p>
            <a:pPr indent="0">
              <a:buNone/>
            </a:pPr>
            <a:endParaRPr lang="nl-NL" dirty="0"/>
          </a:p>
        </p:txBody>
      </p:sp>
      <p:sp>
        <p:nvSpPr>
          <p:cNvPr id="4" name="Tijdelijke aanduiding voor dianummer 3"/>
          <p:cNvSpPr>
            <a:spLocks noGrp="1"/>
          </p:cNvSpPr>
          <p:nvPr>
            <p:ph type="sldNum" sz="quarter" idx="4294967295"/>
          </p:nvPr>
        </p:nvSpPr>
        <p:spPr/>
        <p:txBody>
          <a:bodyPr/>
          <a:lstStyle/>
          <a:p>
            <a:endParaRPr lang="en-US" dirty="0"/>
          </a:p>
        </p:txBody>
      </p:sp>
      <p:pic>
        <p:nvPicPr>
          <p:cNvPr id="5" name="Afbeelding 4"/>
          <p:cNvPicPr>
            <a:picLocks noChangeAspect="1"/>
          </p:cNvPicPr>
          <p:nvPr/>
        </p:nvPicPr>
        <p:blipFill>
          <a:blip r:embed="rId2"/>
          <a:stretch>
            <a:fillRect/>
          </a:stretch>
        </p:blipFill>
        <p:spPr>
          <a:xfrm>
            <a:off x="3128608" y="2529879"/>
            <a:ext cx="2799242" cy="2096824"/>
          </a:xfrm>
          <a:prstGeom prst="rect">
            <a:avLst/>
          </a:prstGeom>
        </p:spPr>
      </p:pic>
      <p:pic>
        <p:nvPicPr>
          <p:cNvPr id="6" name="Afbeelding 5"/>
          <p:cNvPicPr>
            <a:picLocks noChangeAspect="1"/>
          </p:cNvPicPr>
          <p:nvPr/>
        </p:nvPicPr>
        <p:blipFill>
          <a:blip r:embed="rId3"/>
          <a:stretch>
            <a:fillRect/>
          </a:stretch>
        </p:blipFill>
        <p:spPr>
          <a:xfrm>
            <a:off x="77205" y="2519404"/>
            <a:ext cx="2788396" cy="2089900"/>
          </a:xfrm>
          <a:prstGeom prst="rect">
            <a:avLst/>
          </a:prstGeom>
        </p:spPr>
      </p:pic>
      <p:pic>
        <p:nvPicPr>
          <p:cNvPr id="7" name="Afbeelding 6"/>
          <p:cNvPicPr>
            <a:picLocks noChangeAspect="1"/>
          </p:cNvPicPr>
          <p:nvPr/>
        </p:nvPicPr>
        <p:blipFill>
          <a:blip r:embed="rId4"/>
          <a:stretch>
            <a:fillRect/>
          </a:stretch>
        </p:blipFill>
        <p:spPr>
          <a:xfrm>
            <a:off x="77204" y="4669736"/>
            <a:ext cx="2096824" cy="2096824"/>
          </a:xfrm>
          <a:prstGeom prst="rect">
            <a:avLst/>
          </a:prstGeom>
        </p:spPr>
      </p:pic>
      <p:pic>
        <p:nvPicPr>
          <p:cNvPr id="8" name="Picture 2">
            <a:extLst>
              <a:ext uri="{FF2B5EF4-FFF2-40B4-BE49-F238E27FC236}">
                <a16:creationId xmlns:a16="http://schemas.microsoft.com/office/drawing/2014/main" id="{0CA9C958-848F-460F-AAE3-87FE3D39A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0496" y="2539743"/>
            <a:ext cx="2789954" cy="2096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Voorbeeld van afbeelding">
            <a:extLst>
              <a:ext uri="{FF2B5EF4-FFF2-40B4-BE49-F238E27FC236}">
                <a16:creationId xmlns:a16="http://schemas.microsoft.com/office/drawing/2014/main" id="{AD139BA0-CF01-42AF-99DB-5732FC71E4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3457" y="2539743"/>
            <a:ext cx="2772568" cy="2079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Voorbeeld van afbeelding">
            <a:extLst>
              <a:ext uri="{FF2B5EF4-FFF2-40B4-BE49-F238E27FC236}">
                <a16:creationId xmlns:a16="http://schemas.microsoft.com/office/drawing/2014/main" id="{583B2DAA-55B5-472B-9DE6-667A765042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614"/>
          <a:stretch/>
        </p:blipFill>
        <p:spPr bwMode="auto">
          <a:xfrm>
            <a:off x="4101738" y="5195139"/>
            <a:ext cx="8013058" cy="1571421"/>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9A535F79-4A54-4A49-9B62-F04E45F75AAF}"/>
              </a:ext>
            </a:extLst>
          </p:cNvPr>
          <p:cNvPicPr>
            <a:picLocks noChangeAspect="1"/>
          </p:cNvPicPr>
          <p:nvPr/>
        </p:nvPicPr>
        <p:blipFill>
          <a:blip r:embed="rId8"/>
          <a:stretch>
            <a:fillRect/>
          </a:stretch>
        </p:blipFill>
        <p:spPr>
          <a:xfrm>
            <a:off x="0" y="0"/>
            <a:ext cx="2282812" cy="850507"/>
          </a:xfrm>
          <a:prstGeom prst="rect">
            <a:avLst/>
          </a:prstGeom>
        </p:spPr>
      </p:pic>
    </p:spTree>
    <p:extLst>
      <p:ext uri="{BB962C8B-B14F-4D97-AF65-F5344CB8AC3E}">
        <p14:creationId xmlns:p14="http://schemas.microsoft.com/office/powerpoint/2010/main" val="3379973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FBA7F-0C6F-4F2D-A0B4-DE8B446FD25B}"/>
              </a:ext>
            </a:extLst>
          </p:cNvPr>
          <p:cNvSpPr>
            <a:spLocks noGrp="1"/>
          </p:cNvSpPr>
          <p:nvPr>
            <p:ph type="title"/>
          </p:nvPr>
        </p:nvSpPr>
        <p:spPr>
          <a:xfrm>
            <a:off x="3744000" y="275384"/>
            <a:ext cx="7560000" cy="720000"/>
          </a:xfrm>
        </p:spPr>
        <p:txBody>
          <a:bodyPr>
            <a:normAutofit fontScale="90000"/>
          </a:bodyPr>
          <a:lstStyle/>
          <a:p>
            <a:r>
              <a:rPr lang="nl-NL" dirty="0"/>
              <a:t>Rust- / voortplantingsplaats en</a:t>
            </a:r>
            <a:br>
              <a:rPr lang="nl-NL" dirty="0"/>
            </a:br>
            <a:r>
              <a:rPr lang="nl-NL" dirty="0"/>
              <a:t>essentieel leefgebied</a:t>
            </a:r>
            <a:br>
              <a:rPr lang="nl-NL" dirty="0"/>
            </a:br>
            <a:endParaRPr lang="nl-NL" dirty="0"/>
          </a:p>
        </p:txBody>
      </p:sp>
      <p:sp>
        <p:nvSpPr>
          <p:cNvPr id="3" name="Tijdelijke aanduiding voor inhoud 2">
            <a:extLst>
              <a:ext uri="{FF2B5EF4-FFF2-40B4-BE49-F238E27FC236}">
                <a16:creationId xmlns:a16="http://schemas.microsoft.com/office/drawing/2014/main" id="{39AFE869-90D1-4E99-96F1-52206CF156D4}"/>
              </a:ext>
            </a:extLst>
          </p:cNvPr>
          <p:cNvSpPr>
            <a:spLocks noGrp="1"/>
          </p:cNvSpPr>
          <p:nvPr>
            <p:ph idx="1"/>
          </p:nvPr>
        </p:nvSpPr>
        <p:spPr>
          <a:xfrm>
            <a:off x="3744000" y="1620000"/>
            <a:ext cx="5866531" cy="1085878"/>
          </a:xfrm>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Plekken die dieren (indirect ook planten) gebruiken om te rusten en voort te planten  te groeien.</a:t>
            </a:r>
          </a:p>
          <a:p>
            <a:endParaRPr lang="nl-NL" dirty="0"/>
          </a:p>
        </p:txBody>
      </p:sp>
      <p:pic>
        <p:nvPicPr>
          <p:cNvPr id="4" name="Afbeelding 3">
            <a:extLst>
              <a:ext uri="{FF2B5EF4-FFF2-40B4-BE49-F238E27FC236}">
                <a16:creationId xmlns:a16="http://schemas.microsoft.com/office/drawing/2014/main" id="{7AA45513-0E93-414B-950B-645F587F0910}"/>
              </a:ext>
            </a:extLst>
          </p:cNvPr>
          <p:cNvPicPr>
            <a:picLocks noChangeAspect="1"/>
          </p:cNvPicPr>
          <p:nvPr/>
        </p:nvPicPr>
        <p:blipFill>
          <a:blip r:embed="rId2"/>
          <a:stretch>
            <a:fillRect/>
          </a:stretch>
        </p:blipFill>
        <p:spPr>
          <a:xfrm>
            <a:off x="3517751" y="2822780"/>
            <a:ext cx="3101155" cy="2324871"/>
          </a:xfrm>
          <a:prstGeom prst="rect">
            <a:avLst/>
          </a:prstGeom>
        </p:spPr>
      </p:pic>
      <p:pic>
        <p:nvPicPr>
          <p:cNvPr id="5" name="Afbeelding 4">
            <a:extLst>
              <a:ext uri="{FF2B5EF4-FFF2-40B4-BE49-F238E27FC236}">
                <a16:creationId xmlns:a16="http://schemas.microsoft.com/office/drawing/2014/main" id="{D95708AE-172F-4F6E-AA7F-F8503195344B}"/>
              </a:ext>
            </a:extLst>
          </p:cNvPr>
          <p:cNvPicPr>
            <a:picLocks noChangeAspect="1"/>
          </p:cNvPicPr>
          <p:nvPr/>
        </p:nvPicPr>
        <p:blipFill>
          <a:blip r:embed="rId3"/>
          <a:stretch>
            <a:fillRect/>
          </a:stretch>
        </p:blipFill>
        <p:spPr>
          <a:xfrm>
            <a:off x="6618906" y="3675514"/>
            <a:ext cx="2341410" cy="3124971"/>
          </a:xfrm>
          <a:prstGeom prst="rect">
            <a:avLst/>
          </a:prstGeom>
        </p:spPr>
      </p:pic>
      <p:pic>
        <p:nvPicPr>
          <p:cNvPr id="6" name="Picture 2" descr="Pelgrimspad, Wandelen van Groot-Ammers naar Maastricht">
            <a:extLst>
              <a:ext uri="{FF2B5EF4-FFF2-40B4-BE49-F238E27FC236}">
                <a16:creationId xmlns:a16="http://schemas.microsoft.com/office/drawing/2014/main" id="{E5E4CAED-5F35-484F-BF1D-3E3934ECC9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096"/>
          <a:stretch/>
        </p:blipFill>
        <p:spPr bwMode="auto">
          <a:xfrm>
            <a:off x="10503900" y="827540"/>
            <a:ext cx="1600200" cy="25034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roeihoop hashtag on Twitter">
            <a:extLst>
              <a:ext uri="{FF2B5EF4-FFF2-40B4-BE49-F238E27FC236}">
                <a16:creationId xmlns:a16="http://schemas.microsoft.com/office/drawing/2014/main" id="{30FB1766-3491-4F74-8A28-23C6CE3E1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7224" y="3384131"/>
            <a:ext cx="2558969" cy="3416355"/>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7F98D3A7-AE85-4CAB-B3C6-326DF9787E66}"/>
              </a:ext>
            </a:extLst>
          </p:cNvPr>
          <p:cNvPicPr>
            <a:picLocks noChangeAspect="1"/>
          </p:cNvPicPr>
          <p:nvPr/>
        </p:nvPicPr>
        <p:blipFill>
          <a:blip r:embed="rId6"/>
          <a:stretch>
            <a:fillRect/>
          </a:stretch>
        </p:blipFill>
        <p:spPr>
          <a:xfrm>
            <a:off x="0" y="0"/>
            <a:ext cx="2282812" cy="850507"/>
          </a:xfrm>
          <a:prstGeom prst="rect">
            <a:avLst/>
          </a:prstGeom>
        </p:spPr>
      </p:pic>
    </p:spTree>
    <p:extLst>
      <p:ext uri="{BB962C8B-B14F-4D97-AF65-F5344CB8AC3E}">
        <p14:creationId xmlns:p14="http://schemas.microsoft.com/office/powerpoint/2010/main" val="24099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1441" y="3459738"/>
            <a:ext cx="3761497" cy="245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p:cNvPicPr>
            <a:picLocks noChangeAspect="1"/>
          </p:cNvPicPr>
          <p:nvPr/>
        </p:nvPicPr>
        <p:blipFill>
          <a:blip r:embed="rId3">
            <a:extLst>
              <a:ext uri="{28A0092B-C50C-407E-A947-70E740481C1C}">
                <a14:useLocalDpi xmlns:a14="http://schemas.microsoft.com/office/drawing/2010/main" val="0"/>
              </a:ext>
            </a:extLst>
          </a:blip>
          <a:srcRect b="4138"/>
          <a:stretch>
            <a:fillRect/>
          </a:stretch>
        </p:blipFill>
        <p:spPr bwMode="auto">
          <a:xfrm>
            <a:off x="8269682" y="3459738"/>
            <a:ext cx="3745746" cy="245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901942" y="400688"/>
            <a:ext cx="7560000" cy="720000"/>
          </a:xfrm>
        </p:spPr>
        <p:txBody>
          <a:bodyPr>
            <a:normAutofit fontScale="90000"/>
          </a:bodyPr>
          <a:lstStyle/>
          <a:p>
            <a:r>
              <a:rPr lang="nl-NL" dirty="0">
                <a:latin typeface="Arial"/>
                <a:cs typeface="Arial"/>
              </a:rPr>
              <a:t>Biotoop</a:t>
            </a:r>
            <a:br>
              <a:rPr lang="nl-NL" dirty="0">
                <a:latin typeface="Arial"/>
                <a:cs typeface="Arial"/>
              </a:rPr>
            </a:br>
            <a:endParaRPr lang="nl-NL" dirty="0"/>
          </a:p>
        </p:txBody>
      </p:sp>
      <p:sp>
        <p:nvSpPr>
          <p:cNvPr id="4" name="Tijdelijke aanduiding voor inhoud 3"/>
          <p:cNvSpPr>
            <a:spLocks noGrp="1"/>
          </p:cNvSpPr>
          <p:nvPr>
            <p:ph idx="1"/>
          </p:nvPr>
        </p:nvSpPr>
        <p:spPr>
          <a:xfrm>
            <a:off x="4226139" y="1195788"/>
            <a:ext cx="7560000" cy="4351338"/>
          </a:xfrm>
        </p:spPr>
        <p:txBody>
          <a:bodyPr/>
          <a:lstStyle/>
          <a:p>
            <a:pPr marL="457200" indent="-457200">
              <a:defRPr/>
            </a:pPr>
            <a:r>
              <a:rPr lang="nl-NL" altLang="nl-NL" dirty="0">
                <a:solidFill>
                  <a:srgbClr val="002815"/>
                </a:solidFill>
                <a:latin typeface="Arial" panose="020B0604020202020204" pitchFamily="34" charset="0"/>
                <a:cs typeface="Arial" panose="020B0604020202020204" pitchFamily="34" charset="0"/>
              </a:rPr>
              <a:t>Deel van een leefgebied van een soort / populatie</a:t>
            </a:r>
          </a:p>
          <a:p>
            <a:pPr marL="457200" indent="-457200">
              <a:defRPr/>
            </a:pPr>
            <a:r>
              <a:rPr lang="nl-NL" altLang="nl-NL" dirty="0">
                <a:solidFill>
                  <a:srgbClr val="002815"/>
                </a:solidFill>
                <a:latin typeface="Arial" panose="020B0604020202020204" pitchFamily="34" charset="0"/>
                <a:cs typeface="Arial" panose="020B0604020202020204" pitchFamily="34" charset="0"/>
              </a:rPr>
              <a:t>Te dimensioneren eenheid</a:t>
            </a:r>
          </a:p>
          <a:p>
            <a:pPr marL="457200" indent="-457200">
              <a:defRPr/>
            </a:pPr>
            <a:r>
              <a:rPr lang="nl-NL" altLang="nl-NL" dirty="0">
                <a:solidFill>
                  <a:srgbClr val="002815"/>
                </a:solidFill>
                <a:latin typeface="Arial" panose="020B0604020202020204" pitchFamily="34" charset="0"/>
                <a:cs typeface="Arial" panose="020B0604020202020204" pitchFamily="34" charset="0"/>
              </a:rPr>
              <a:t>Minimaal 1 van de Basisvoorwaarden voor organisme van toepassing (4 V’s)</a:t>
            </a:r>
          </a:p>
          <a:p>
            <a:endParaRPr lang="nl-NL" dirty="0"/>
          </a:p>
        </p:txBody>
      </p:sp>
      <p:pic>
        <p:nvPicPr>
          <p:cNvPr id="6" name="Afbeelding 5">
            <a:extLst>
              <a:ext uri="{FF2B5EF4-FFF2-40B4-BE49-F238E27FC236}">
                <a16:creationId xmlns:a16="http://schemas.microsoft.com/office/drawing/2014/main" id="{B2E76DF9-A7D2-4C5A-BC6E-DC16C70EA230}"/>
              </a:ext>
            </a:extLst>
          </p:cNvPr>
          <p:cNvPicPr>
            <a:picLocks noChangeAspect="1"/>
          </p:cNvPicPr>
          <p:nvPr/>
        </p:nvPicPr>
        <p:blipFill>
          <a:blip r:embed="rId4"/>
          <a:stretch>
            <a:fillRect/>
          </a:stretch>
        </p:blipFill>
        <p:spPr>
          <a:xfrm>
            <a:off x="67196" y="270181"/>
            <a:ext cx="2282812" cy="850507"/>
          </a:xfrm>
          <a:prstGeom prst="rect">
            <a:avLst/>
          </a:prstGeom>
        </p:spPr>
      </p:pic>
    </p:spTree>
    <p:extLst>
      <p:ext uri="{BB962C8B-B14F-4D97-AF65-F5344CB8AC3E}">
        <p14:creationId xmlns:p14="http://schemas.microsoft.com/office/powerpoint/2010/main" val="457005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5702" y="4190076"/>
            <a:ext cx="3289942" cy="219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6399" y="2788878"/>
            <a:ext cx="3019245" cy="239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744000" y="449727"/>
            <a:ext cx="7560000" cy="720000"/>
          </a:xfrm>
        </p:spPr>
        <p:txBody>
          <a:bodyPr>
            <a:normAutofit fontScale="90000"/>
          </a:bodyPr>
          <a:lstStyle/>
          <a:p>
            <a:r>
              <a:rPr lang="nl-NL" dirty="0">
                <a:latin typeface="Arial"/>
                <a:cs typeface="Arial"/>
              </a:rPr>
              <a:t>Leefgebied</a:t>
            </a:r>
            <a:br>
              <a:rPr lang="nl-NL" dirty="0">
                <a:latin typeface="Arial"/>
                <a:cs typeface="Arial"/>
              </a:rPr>
            </a:br>
            <a:endParaRPr lang="nl-NL" dirty="0"/>
          </a:p>
        </p:txBody>
      </p:sp>
      <p:sp>
        <p:nvSpPr>
          <p:cNvPr id="4" name="Tijdelijke aanduiding voor inhoud 3"/>
          <p:cNvSpPr>
            <a:spLocks noGrp="1"/>
          </p:cNvSpPr>
          <p:nvPr>
            <p:ph idx="1"/>
          </p:nvPr>
        </p:nvSpPr>
        <p:spPr>
          <a:xfrm>
            <a:off x="4425644" y="1398596"/>
            <a:ext cx="7560000" cy="4351338"/>
          </a:xfrm>
        </p:spPr>
        <p:txBody>
          <a:bodyPr/>
          <a:lstStyle/>
          <a:p>
            <a:pPr indent="0">
              <a:buNone/>
              <a:defRPr/>
            </a:pPr>
            <a:r>
              <a:rPr lang="nl-NL" altLang="nl-NL" dirty="0">
                <a:latin typeface="Arial" panose="020B0604020202020204" pitchFamily="34" charset="0"/>
                <a:cs typeface="Arial" panose="020B0604020202020204" pitchFamily="34" charset="0"/>
              </a:rPr>
              <a:t>Combinatie van biotopen waarmee aan de </a:t>
            </a:r>
            <a:r>
              <a:rPr lang="nl-NL" altLang="nl-NL" dirty="0" err="1">
                <a:latin typeface="Arial" panose="020B0604020202020204" pitchFamily="34" charset="0"/>
                <a:cs typeface="Arial" panose="020B0604020202020204" pitchFamily="34" charset="0"/>
              </a:rPr>
              <a:t>basis-voorwaarden</a:t>
            </a:r>
            <a:r>
              <a:rPr lang="nl-NL" altLang="nl-NL" dirty="0">
                <a:latin typeface="Arial" panose="020B0604020202020204" pitchFamily="34" charset="0"/>
                <a:cs typeface="Arial" panose="020B0604020202020204" pitchFamily="34" charset="0"/>
              </a:rPr>
              <a:t> van organisme wordt voldaan (4 V’s)</a:t>
            </a:r>
          </a:p>
          <a:p>
            <a:pPr marL="342900" indent="-342900">
              <a:defRPr/>
            </a:pPr>
            <a:r>
              <a:rPr lang="nl-NL" altLang="nl-NL" dirty="0">
                <a:solidFill>
                  <a:srgbClr val="FF0000"/>
                </a:solidFill>
                <a:latin typeface="Arial" panose="020B0604020202020204" pitchFamily="34" charset="0"/>
                <a:cs typeface="Arial" panose="020B0604020202020204" pitchFamily="34" charset="0"/>
              </a:rPr>
              <a:t>Voedsel</a:t>
            </a:r>
          </a:p>
          <a:p>
            <a:pPr marL="342900" indent="-342900">
              <a:defRPr/>
            </a:pPr>
            <a:r>
              <a:rPr lang="nl-NL" altLang="nl-NL" dirty="0">
                <a:solidFill>
                  <a:srgbClr val="FF0000"/>
                </a:solidFill>
                <a:latin typeface="Arial" panose="020B0604020202020204" pitchFamily="34" charset="0"/>
                <a:cs typeface="Arial" panose="020B0604020202020204" pitchFamily="34" charset="0"/>
              </a:rPr>
              <a:t>Vocht</a:t>
            </a:r>
          </a:p>
          <a:p>
            <a:pPr marL="342900" indent="-342900">
              <a:defRPr/>
            </a:pPr>
            <a:r>
              <a:rPr lang="nl-NL" altLang="nl-NL" dirty="0">
                <a:solidFill>
                  <a:srgbClr val="FF0000"/>
                </a:solidFill>
                <a:latin typeface="Arial" panose="020B0604020202020204" pitchFamily="34" charset="0"/>
                <a:cs typeface="Arial" panose="020B0604020202020204" pitchFamily="34" charset="0"/>
              </a:rPr>
              <a:t>Veiligheid </a:t>
            </a:r>
          </a:p>
          <a:p>
            <a:pPr marL="342900" indent="-342900">
              <a:defRPr/>
            </a:pPr>
            <a:r>
              <a:rPr lang="nl-NL" altLang="nl-NL" dirty="0">
                <a:solidFill>
                  <a:srgbClr val="FF0000"/>
                </a:solidFill>
                <a:latin typeface="Arial" panose="020B0604020202020204" pitchFamily="34" charset="0"/>
                <a:cs typeface="Arial" panose="020B0604020202020204" pitchFamily="34" charset="0"/>
              </a:rPr>
              <a:t>Voortplantingsmogelijkheden</a:t>
            </a:r>
            <a:endParaRPr lang="nl-NL" altLang="nl-NL" dirty="0">
              <a:solidFill>
                <a:srgbClr val="002815"/>
              </a:solidFill>
              <a:latin typeface="Arial" panose="020B0604020202020204" pitchFamily="34" charset="0"/>
              <a:cs typeface="Arial" panose="020B0604020202020204" pitchFamily="34" charset="0"/>
            </a:endParaRPr>
          </a:p>
          <a:p>
            <a:endParaRPr lang="nl-NL" dirty="0"/>
          </a:p>
        </p:txBody>
      </p:sp>
      <p:pic>
        <p:nvPicPr>
          <p:cNvPr id="6" name="Afbeelding 5">
            <a:extLst>
              <a:ext uri="{FF2B5EF4-FFF2-40B4-BE49-F238E27FC236}">
                <a16:creationId xmlns:a16="http://schemas.microsoft.com/office/drawing/2014/main" id="{56ABED4D-C79C-4EED-A3E8-B7B4112162CF}"/>
              </a:ext>
            </a:extLst>
          </p:cNvPr>
          <p:cNvPicPr>
            <a:picLocks noChangeAspect="1"/>
          </p:cNvPicPr>
          <p:nvPr/>
        </p:nvPicPr>
        <p:blipFill>
          <a:blip r:embed="rId4"/>
          <a:stretch>
            <a:fillRect/>
          </a:stretch>
        </p:blipFill>
        <p:spPr>
          <a:xfrm>
            <a:off x="0" y="238070"/>
            <a:ext cx="2282812" cy="850507"/>
          </a:xfrm>
          <a:prstGeom prst="rect">
            <a:avLst/>
          </a:prstGeom>
        </p:spPr>
      </p:pic>
    </p:spTree>
    <p:extLst>
      <p:ext uri="{BB962C8B-B14F-4D97-AF65-F5344CB8AC3E}">
        <p14:creationId xmlns:p14="http://schemas.microsoft.com/office/powerpoint/2010/main" val="198067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9789" y="4922220"/>
            <a:ext cx="2248044" cy="168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3735" y="4917976"/>
            <a:ext cx="2535938" cy="169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3685811" y="429552"/>
            <a:ext cx="7560000" cy="720000"/>
          </a:xfrm>
        </p:spPr>
        <p:txBody>
          <a:bodyPr>
            <a:normAutofit fontScale="90000"/>
          </a:bodyPr>
          <a:lstStyle/>
          <a:p>
            <a:r>
              <a:rPr lang="nl-NL" dirty="0">
                <a:latin typeface="Arial"/>
                <a:cs typeface="Arial"/>
              </a:rPr>
              <a:t>Voorbeeld leefgebied Das</a:t>
            </a:r>
            <a:br>
              <a:rPr lang="nl-NL" dirty="0">
                <a:latin typeface="Arial"/>
                <a:cs typeface="Arial"/>
              </a:rPr>
            </a:br>
            <a:endParaRPr lang="nl-NL" dirty="0"/>
          </a:p>
        </p:txBody>
      </p:sp>
      <p:sp>
        <p:nvSpPr>
          <p:cNvPr id="4" name="Tijdelijke aanduiding voor inhoud 3"/>
          <p:cNvSpPr>
            <a:spLocks noGrp="1"/>
          </p:cNvSpPr>
          <p:nvPr>
            <p:ph idx="1"/>
          </p:nvPr>
        </p:nvSpPr>
        <p:spPr>
          <a:xfrm>
            <a:off x="4425643" y="1383970"/>
            <a:ext cx="7560000" cy="4434354"/>
          </a:xfrm>
        </p:spPr>
        <p:txBody>
          <a:bodyPr/>
          <a:lstStyle/>
          <a:p>
            <a:pPr>
              <a:defRPr/>
            </a:pPr>
            <a:r>
              <a:rPr lang="nl-NL" altLang="nl-NL" u="sng" dirty="0">
                <a:latin typeface="Arial" panose="020B0604020202020204" pitchFamily="34" charset="0"/>
                <a:cs typeface="Arial" panose="020B0604020202020204" pitchFamily="34" charset="0"/>
              </a:rPr>
              <a:t>Voedsel</a:t>
            </a:r>
            <a:r>
              <a:rPr lang="nl-NL" altLang="nl-NL" dirty="0">
                <a:latin typeface="Arial" panose="020B0604020202020204" pitchFamily="34" charset="0"/>
                <a:cs typeface="Arial" panose="020B0604020202020204" pitchFamily="34" charset="0"/>
              </a:rPr>
              <a:t>: (natte) graslanden en akkers</a:t>
            </a:r>
          </a:p>
          <a:p>
            <a:pPr>
              <a:defRPr/>
            </a:pPr>
            <a:r>
              <a:rPr lang="nl-NL" altLang="nl-NL" u="sng" dirty="0">
                <a:latin typeface="Arial" panose="020B0604020202020204" pitchFamily="34" charset="0"/>
                <a:cs typeface="Arial" panose="020B0604020202020204" pitchFamily="34" charset="0"/>
              </a:rPr>
              <a:t>Vocht</a:t>
            </a:r>
            <a:r>
              <a:rPr lang="nl-NL" altLang="nl-NL" dirty="0">
                <a:latin typeface="Arial" panose="020B0604020202020204" pitchFamily="34" charset="0"/>
                <a:cs typeface="Arial" panose="020B0604020202020204" pitchFamily="34" charset="0"/>
              </a:rPr>
              <a:t>: open water (beken, sloten poelen)</a:t>
            </a:r>
          </a:p>
          <a:p>
            <a:pPr>
              <a:defRPr/>
            </a:pPr>
            <a:r>
              <a:rPr lang="nl-NL" altLang="nl-NL" u="sng" dirty="0">
                <a:latin typeface="Arial" panose="020B0604020202020204" pitchFamily="34" charset="0"/>
                <a:cs typeface="Arial" panose="020B0604020202020204" pitchFamily="34" charset="0"/>
              </a:rPr>
              <a:t>Veiligheid</a:t>
            </a:r>
            <a:r>
              <a:rPr lang="nl-NL" altLang="nl-NL" dirty="0">
                <a:latin typeface="Arial" panose="020B0604020202020204" pitchFamily="34" charset="0"/>
                <a:cs typeface="Arial" panose="020B0604020202020204" pitchFamily="34" charset="0"/>
              </a:rPr>
              <a:t>: voldoende dekking </a:t>
            </a:r>
            <a:r>
              <a:rPr lang="nl-NL" altLang="nl-NL" dirty="0" err="1">
                <a:latin typeface="Arial" panose="020B0604020202020204" pitchFamily="34" charset="0"/>
                <a:cs typeface="Arial" panose="020B0604020202020204" pitchFamily="34" charset="0"/>
              </a:rPr>
              <a:t>dmv</a:t>
            </a:r>
            <a:r>
              <a:rPr lang="nl-NL" altLang="nl-NL" dirty="0">
                <a:latin typeface="Arial" panose="020B0604020202020204" pitchFamily="34" charset="0"/>
                <a:cs typeface="Arial" panose="020B0604020202020204" pitchFamily="34" charset="0"/>
              </a:rPr>
              <a:t> landschappelijke </a:t>
            </a:r>
            <a:br>
              <a:rPr lang="nl-NL" altLang="nl-NL" dirty="0">
                <a:latin typeface="Arial" panose="020B0604020202020204" pitchFamily="34" charset="0"/>
                <a:cs typeface="Arial" panose="020B0604020202020204" pitchFamily="34" charset="0"/>
              </a:rPr>
            </a:br>
            <a:r>
              <a:rPr lang="nl-NL" altLang="nl-NL" dirty="0">
                <a:latin typeface="Arial" panose="020B0604020202020204" pitchFamily="34" charset="0"/>
                <a:cs typeface="Arial" panose="020B0604020202020204" pitchFamily="34" charset="0"/>
              </a:rPr>
              <a:t>    elementen en burchten</a:t>
            </a:r>
          </a:p>
          <a:p>
            <a:pPr>
              <a:defRPr/>
            </a:pPr>
            <a:r>
              <a:rPr lang="nl-NL" altLang="nl-NL" u="sng" dirty="0">
                <a:latin typeface="Arial" panose="020B0604020202020204" pitchFamily="34" charset="0"/>
                <a:cs typeface="Arial" panose="020B0604020202020204" pitchFamily="34" charset="0"/>
              </a:rPr>
              <a:t>Voortplantingsmogelijkheden</a:t>
            </a:r>
            <a:r>
              <a:rPr lang="nl-NL" altLang="nl-NL" dirty="0">
                <a:latin typeface="Arial" panose="020B0604020202020204" pitchFamily="34" charset="0"/>
                <a:cs typeface="Arial" panose="020B0604020202020204" pitchFamily="34" charset="0"/>
              </a:rPr>
              <a:t>: hoge droge plekken in </a:t>
            </a:r>
            <a:br>
              <a:rPr lang="nl-NL" altLang="nl-NL" dirty="0">
                <a:latin typeface="Arial" panose="020B0604020202020204" pitchFamily="34" charset="0"/>
                <a:cs typeface="Arial" panose="020B0604020202020204" pitchFamily="34" charset="0"/>
              </a:rPr>
            </a:br>
            <a:r>
              <a:rPr lang="nl-NL" altLang="nl-NL" dirty="0">
                <a:latin typeface="Arial" panose="020B0604020202020204" pitchFamily="34" charset="0"/>
                <a:cs typeface="Arial" panose="020B0604020202020204" pitchFamily="34" charset="0"/>
              </a:rPr>
              <a:t>    bos en contact mogelijkheden in de buurt</a:t>
            </a:r>
          </a:p>
          <a:p>
            <a:pPr marL="342900" indent="-342900">
              <a:defRPr/>
            </a:pPr>
            <a:endParaRPr lang="nl-NL" altLang="nl-NL" dirty="0">
              <a:latin typeface="Arial" panose="020B0604020202020204" pitchFamily="34" charset="0"/>
              <a:cs typeface="Arial" panose="020B0604020202020204" pitchFamily="34" charset="0"/>
            </a:endParaRPr>
          </a:p>
          <a:p>
            <a:pPr>
              <a:defRPr/>
            </a:pPr>
            <a:r>
              <a:rPr lang="nl-NL" altLang="nl-NL" b="1" dirty="0">
                <a:latin typeface="Arial" panose="020B0604020202020204" pitchFamily="34" charset="0"/>
                <a:cs typeface="Arial" panose="020B0604020202020204" pitchFamily="34" charset="0"/>
              </a:rPr>
              <a:t>Rust en verblijfplaats: Burcht</a:t>
            </a:r>
          </a:p>
          <a:p>
            <a:endParaRPr lang="nl-NL" dirty="0"/>
          </a:p>
        </p:txBody>
      </p:sp>
      <p:pic>
        <p:nvPicPr>
          <p:cNvPr id="6" name="Afbeelding 5">
            <a:extLst>
              <a:ext uri="{FF2B5EF4-FFF2-40B4-BE49-F238E27FC236}">
                <a16:creationId xmlns:a16="http://schemas.microsoft.com/office/drawing/2014/main" id="{6AAF092E-373B-4B7C-B37D-01701BBC8EB5}"/>
              </a:ext>
            </a:extLst>
          </p:cNvPr>
          <p:cNvPicPr>
            <a:picLocks noChangeAspect="1"/>
          </p:cNvPicPr>
          <p:nvPr/>
        </p:nvPicPr>
        <p:blipFill>
          <a:blip r:embed="rId4"/>
          <a:stretch>
            <a:fillRect/>
          </a:stretch>
        </p:blipFill>
        <p:spPr>
          <a:xfrm>
            <a:off x="76340" y="210638"/>
            <a:ext cx="2282812" cy="850507"/>
          </a:xfrm>
          <a:prstGeom prst="rect">
            <a:avLst/>
          </a:prstGeom>
        </p:spPr>
      </p:pic>
    </p:spTree>
    <p:extLst>
      <p:ext uri="{BB962C8B-B14F-4D97-AF65-F5344CB8AC3E}">
        <p14:creationId xmlns:p14="http://schemas.microsoft.com/office/powerpoint/2010/main" val="1061183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744000" y="468226"/>
            <a:ext cx="7560000" cy="720000"/>
          </a:xfrm>
        </p:spPr>
        <p:txBody>
          <a:bodyPr>
            <a:normAutofit fontScale="90000"/>
          </a:bodyPr>
          <a:lstStyle/>
          <a:p>
            <a:r>
              <a:rPr lang="en-US" dirty="0" err="1">
                <a:latin typeface="Arial"/>
                <a:cs typeface="Arial"/>
              </a:rPr>
              <a:t>Beschermingsregimes</a:t>
            </a:r>
            <a:br>
              <a:rPr lang="en-US" sz="4000" dirty="0">
                <a:latin typeface="Arial"/>
                <a:cs typeface="Arial"/>
              </a:rPr>
            </a:br>
            <a:endParaRPr lang="nl-NL" dirty="0"/>
          </a:p>
        </p:txBody>
      </p:sp>
      <p:sp>
        <p:nvSpPr>
          <p:cNvPr id="4" name="Tijdelijke aanduiding voor inhoud 3"/>
          <p:cNvSpPr>
            <a:spLocks noGrp="1"/>
          </p:cNvSpPr>
          <p:nvPr>
            <p:ph idx="1"/>
          </p:nvPr>
        </p:nvSpPr>
        <p:spPr>
          <a:xfrm>
            <a:off x="3535680" y="1275357"/>
            <a:ext cx="8717280" cy="4351338"/>
          </a:xfrm>
        </p:spPr>
        <p:txBody>
          <a:bodyPr>
            <a:normAutofit fontScale="92500" lnSpcReduction="20000"/>
          </a:bodyPr>
          <a:lstStyle/>
          <a:p>
            <a:pPr marL="342900" indent="-342900">
              <a:lnSpc>
                <a:spcPct val="90000"/>
              </a:lnSpc>
            </a:pPr>
            <a:r>
              <a:rPr lang="nl-NL" altLang="nl-NL" dirty="0">
                <a:latin typeface="Arial" panose="020B0604020202020204" pitchFamily="34" charset="0"/>
                <a:cs typeface="Arial" panose="020B0604020202020204" pitchFamily="34" charset="0"/>
              </a:rPr>
              <a:t>Beschermde soorten volgens Vogelrichtlijn (E.U.)</a:t>
            </a:r>
          </a:p>
          <a:p>
            <a:pPr indent="0">
              <a:lnSpc>
                <a:spcPct val="90000"/>
              </a:lnSpc>
              <a:buNone/>
            </a:pPr>
            <a:r>
              <a:rPr lang="nl-NL" altLang="nl-NL" dirty="0">
                <a:latin typeface="Arial" panose="020B0604020202020204" pitchFamily="34" charset="0"/>
                <a:cs typeface="Arial" panose="020B0604020202020204" pitchFamily="34" charset="0"/>
              </a:rPr>
              <a:t>    = alle vogels (inheems en op eigen kracht in Nederland /</a:t>
            </a:r>
          </a:p>
          <a:p>
            <a:pPr indent="0">
              <a:lnSpc>
                <a:spcPct val="90000"/>
              </a:lnSpc>
              <a:buNone/>
            </a:pPr>
            <a:r>
              <a:rPr lang="nl-NL" altLang="nl-NL" dirty="0">
                <a:latin typeface="Arial" panose="020B0604020202020204" pitchFamily="34" charset="0"/>
                <a:cs typeface="Arial" panose="020B0604020202020204" pitchFamily="34" charset="0"/>
              </a:rPr>
              <a:t>   Europa voorkomend)</a:t>
            </a:r>
          </a:p>
          <a:p>
            <a:pPr>
              <a:lnSpc>
                <a:spcPct val="90000"/>
              </a:lnSpc>
            </a:pPr>
            <a:endParaRPr lang="nl-NL" altLang="nl-NL" dirty="0">
              <a:latin typeface="Arial" panose="020B0604020202020204" pitchFamily="34" charset="0"/>
              <a:cs typeface="Arial" panose="020B0604020202020204" pitchFamily="34" charset="0"/>
            </a:endParaRPr>
          </a:p>
          <a:p>
            <a:pPr>
              <a:lnSpc>
                <a:spcPct val="90000"/>
              </a:lnSpc>
            </a:pPr>
            <a:r>
              <a:rPr lang="nl-NL" altLang="nl-NL" dirty="0">
                <a:latin typeface="Arial" panose="020B0604020202020204" pitchFamily="34" charset="0"/>
                <a:cs typeface="Arial" panose="020B0604020202020204" pitchFamily="34" charset="0"/>
              </a:rPr>
              <a:t>Beschermde soorten volgens de Habitatrichtlijn (Europese               afspraken): </a:t>
            </a:r>
          </a:p>
          <a:p>
            <a:pPr indent="0">
              <a:lnSpc>
                <a:spcPct val="90000"/>
              </a:lnSpc>
              <a:buNone/>
            </a:pPr>
            <a:r>
              <a:rPr lang="nl-NL" altLang="nl-NL" dirty="0">
                <a:latin typeface="Arial" panose="020B0604020202020204" pitchFamily="34" charset="0"/>
                <a:cs typeface="Arial" panose="020B0604020202020204" pitchFamily="34" charset="0"/>
              </a:rPr>
              <a:t>    = diverse zoogdieren, amfibieën, reptielen, vissen, </a:t>
            </a:r>
          </a:p>
          <a:p>
            <a:pPr indent="0">
              <a:lnSpc>
                <a:spcPct val="90000"/>
              </a:lnSpc>
              <a:buNone/>
            </a:pPr>
            <a:r>
              <a:rPr lang="nl-NL" altLang="nl-NL" dirty="0">
                <a:latin typeface="Arial" panose="020B0604020202020204" pitchFamily="34" charset="0"/>
                <a:cs typeface="Arial" panose="020B0604020202020204" pitchFamily="34" charset="0"/>
              </a:rPr>
              <a:t>      dagvlinders, libellen, kevers en vaatplanten </a:t>
            </a:r>
          </a:p>
          <a:p>
            <a:pPr indent="0">
              <a:lnSpc>
                <a:spcPct val="90000"/>
              </a:lnSpc>
              <a:buNone/>
            </a:pPr>
            <a:endParaRPr lang="nl-NL" altLang="nl-NL" dirty="0">
              <a:latin typeface="Arial" panose="020B0604020202020204" pitchFamily="34" charset="0"/>
              <a:cs typeface="Arial" panose="020B0604020202020204" pitchFamily="34" charset="0"/>
            </a:endParaRPr>
          </a:p>
          <a:p>
            <a:pPr indent="0">
              <a:lnSpc>
                <a:spcPct val="90000"/>
              </a:lnSpc>
              <a:buNone/>
            </a:pPr>
            <a:r>
              <a:rPr lang="nl-NL" altLang="nl-NL" dirty="0">
                <a:latin typeface="Arial" panose="020B0604020202020204" pitchFamily="34" charset="0"/>
                <a:cs typeface="Arial" panose="020B0604020202020204" pitchFamily="34" charset="0"/>
              </a:rPr>
              <a:t>-   Nationaal beschermde soorten</a:t>
            </a:r>
          </a:p>
          <a:p>
            <a:pPr indent="0">
              <a:lnSpc>
                <a:spcPct val="90000"/>
              </a:lnSpc>
              <a:buNone/>
            </a:pPr>
            <a:endParaRPr lang="nl-NL" altLang="nl-NL" dirty="0">
              <a:latin typeface="Arial" panose="020B0604020202020204" pitchFamily="34" charset="0"/>
              <a:cs typeface="Arial" panose="020B0604020202020204" pitchFamily="34" charset="0"/>
            </a:endParaRPr>
          </a:p>
          <a:p>
            <a:pPr>
              <a:lnSpc>
                <a:spcPct val="90000"/>
              </a:lnSpc>
            </a:pPr>
            <a:endParaRPr lang="nl-NL" altLang="nl-NL" dirty="0">
              <a:latin typeface="Arial" panose="020B0604020202020204" pitchFamily="34" charset="0"/>
              <a:cs typeface="Arial" panose="020B0604020202020204" pitchFamily="34" charset="0"/>
            </a:endParaRPr>
          </a:p>
          <a:p>
            <a:pPr>
              <a:lnSpc>
                <a:spcPct val="90000"/>
              </a:lnSpc>
            </a:pPr>
            <a:r>
              <a:rPr lang="nl-NL" altLang="nl-NL" dirty="0">
                <a:latin typeface="Arial" panose="020B0604020202020204" pitchFamily="34" charset="0"/>
                <a:cs typeface="Arial" panose="020B0604020202020204" pitchFamily="34" charset="0"/>
              </a:rPr>
              <a:t>Rode lijstsoorten</a:t>
            </a:r>
          </a:p>
          <a:p>
            <a:pPr indent="0">
              <a:lnSpc>
                <a:spcPct val="90000"/>
              </a:lnSpc>
              <a:buNone/>
            </a:pPr>
            <a:r>
              <a:rPr lang="nl-NL" altLang="nl-NL" dirty="0">
                <a:latin typeface="Arial" panose="020B0604020202020204" pitchFamily="34" charset="0"/>
                <a:cs typeface="Arial" panose="020B0604020202020204" pitchFamily="34" charset="0"/>
              </a:rPr>
              <a:t>    = soorten welke Nederland belangrijk vindt</a:t>
            </a:r>
          </a:p>
          <a:p>
            <a:pPr>
              <a:lnSpc>
                <a:spcPct val="90000"/>
              </a:lnSpc>
            </a:pPr>
            <a:endParaRPr lang="nl-NL" altLang="nl-NL" dirty="0">
              <a:latin typeface="Arial" panose="020B0604020202020204" pitchFamily="34" charset="0"/>
              <a:cs typeface="Arial" panose="020B0604020202020204" pitchFamily="34" charset="0"/>
            </a:endParaRPr>
          </a:p>
          <a:p>
            <a:pPr marL="457200" indent="-457200">
              <a:lnSpc>
                <a:spcPct val="90000"/>
              </a:lnSpc>
            </a:pPr>
            <a:r>
              <a:rPr lang="nl-NL" dirty="0">
                <a:cs typeface="Calibri Light" panose="020F0302020204030204" pitchFamily="34" charset="0"/>
              </a:rPr>
              <a:t>Vogels met jaarrond beschermde nesten (provinciaal)</a:t>
            </a:r>
          </a:p>
          <a:p>
            <a:pPr marL="457200" indent="-457200">
              <a:lnSpc>
                <a:spcPct val="90000"/>
              </a:lnSpc>
            </a:pPr>
            <a:endParaRPr lang="nl-NL" dirty="0">
              <a:cs typeface="Calibri Light" panose="020F0302020204030204" pitchFamily="34" charset="0"/>
            </a:endParaRPr>
          </a:p>
          <a:p>
            <a:pPr marL="457200" indent="-457200">
              <a:lnSpc>
                <a:spcPct val="90000"/>
              </a:lnSpc>
            </a:pPr>
            <a:r>
              <a:rPr lang="nl-NL" dirty="0" err="1">
                <a:cs typeface="Calibri Light" panose="020F0302020204030204" pitchFamily="34" charset="0"/>
              </a:rPr>
              <a:t>Doelgroepsoort</a:t>
            </a:r>
            <a:r>
              <a:rPr lang="nl-NL" dirty="0">
                <a:cs typeface="Calibri Light" panose="020F0302020204030204" pitchFamily="34" charset="0"/>
              </a:rPr>
              <a:t>(en) welke een opdrachtgever wil beschermen</a:t>
            </a:r>
          </a:p>
          <a:p>
            <a:endParaRPr lang="nl-NL" dirty="0"/>
          </a:p>
        </p:txBody>
      </p:sp>
      <p:pic>
        <p:nvPicPr>
          <p:cNvPr id="12" name="Picture 2" descr="Lijst beschermde soorten Wnb">
            <a:extLst>
              <a:ext uri="{FF2B5EF4-FFF2-40B4-BE49-F238E27FC236}">
                <a16:creationId xmlns:a16="http://schemas.microsoft.com/office/drawing/2014/main" id="{2FDA830C-4383-45D5-A10E-19C7B9C9D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36" y="784148"/>
            <a:ext cx="2630672" cy="371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10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85811" y="429552"/>
            <a:ext cx="7560000" cy="720000"/>
          </a:xfrm>
        </p:spPr>
        <p:txBody>
          <a:bodyPr>
            <a:normAutofit fontScale="90000"/>
          </a:bodyPr>
          <a:lstStyle/>
          <a:p>
            <a:r>
              <a:rPr lang="nl-NL" dirty="0"/>
              <a:t>Territorium</a:t>
            </a:r>
            <a:br>
              <a:rPr lang="nl-NL" dirty="0"/>
            </a:br>
            <a:br>
              <a:rPr lang="nl-NL" dirty="0">
                <a:latin typeface="Arial"/>
                <a:cs typeface="Arial"/>
              </a:rPr>
            </a:br>
            <a:endParaRPr lang="nl-NL" dirty="0"/>
          </a:p>
        </p:txBody>
      </p:sp>
      <p:sp>
        <p:nvSpPr>
          <p:cNvPr id="4" name="Tijdelijke aanduiding voor inhoud 3"/>
          <p:cNvSpPr>
            <a:spLocks noGrp="1"/>
          </p:cNvSpPr>
          <p:nvPr>
            <p:ph idx="1"/>
          </p:nvPr>
        </p:nvSpPr>
        <p:spPr>
          <a:xfrm>
            <a:off x="4425643" y="1383970"/>
            <a:ext cx="7560000" cy="2609190"/>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400" b="0" i="0" u="none" strike="noStrike" kern="1200" cap="none" spc="0" normalizeH="0" baseline="0" noProof="0" dirty="0">
                <a:ln>
                  <a:noFill/>
                </a:ln>
                <a:solidFill>
                  <a:srgbClr val="222233"/>
                </a:solidFill>
                <a:effectLst/>
                <a:uLnTx/>
                <a:uFillTx/>
                <a:latin typeface="Open Sans"/>
                <a:ea typeface="+mn-ea"/>
                <a:cs typeface="Arial" pitchFamily="34" charset="0"/>
              </a:rPr>
              <a:t>Een territorium is bij dieren een tegen soortgenoten verdedigd leefgebied, hetzij door een individu, hetzij door een sociale groep. Het is een gebied om voedsel te zoeken en de jongen te verzorgen.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2400" b="0" i="0" u="none" strike="noStrike" kern="1200" cap="none" spc="0" normalizeH="0" baseline="0" noProof="0" dirty="0">
                <a:ln>
                  <a:noFill/>
                </a:ln>
                <a:solidFill>
                  <a:srgbClr val="222233"/>
                </a:solidFill>
                <a:effectLst/>
                <a:uLnTx/>
                <a:uFillTx/>
                <a:latin typeface="Open Sans"/>
                <a:ea typeface="+mn-ea"/>
                <a:cs typeface="Arial" pitchFamily="34" charset="0"/>
              </a:rPr>
              <a:t>Een territorium wordt verkregen en behouden door te vechten, te dreigen te zingen e.d.</a:t>
            </a:r>
            <a:endParaRPr kumimoji="0" lang="nl-NL"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endParaRPr lang="nl-NL" dirty="0"/>
          </a:p>
        </p:txBody>
      </p:sp>
      <p:pic>
        <p:nvPicPr>
          <p:cNvPr id="6" name="Afbeelding 5">
            <a:extLst>
              <a:ext uri="{FF2B5EF4-FFF2-40B4-BE49-F238E27FC236}">
                <a16:creationId xmlns:a16="http://schemas.microsoft.com/office/drawing/2014/main" id="{6AAF092E-373B-4B7C-B37D-01701BBC8EB5}"/>
              </a:ext>
            </a:extLst>
          </p:cNvPr>
          <p:cNvPicPr>
            <a:picLocks noChangeAspect="1"/>
          </p:cNvPicPr>
          <p:nvPr/>
        </p:nvPicPr>
        <p:blipFill>
          <a:blip r:embed="rId2"/>
          <a:stretch>
            <a:fillRect/>
          </a:stretch>
        </p:blipFill>
        <p:spPr>
          <a:xfrm>
            <a:off x="76340" y="210638"/>
            <a:ext cx="2282812" cy="850507"/>
          </a:xfrm>
          <a:prstGeom prst="rect">
            <a:avLst/>
          </a:prstGeom>
        </p:spPr>
      </p:pic>
      <p:pic>
        <p:nvPicPr>
          <p:cNvPr id="7" name="Picture 2" descr="Vogels in hun territorium | Vogelbescherming">
            <a:extLst>
              <a:ext uri="{FF2B5EF4-FFF2-40B4-BE49-F238E27FC236}">
                <a16:creationId xmlns:a16="http://schemas.microsoft.com/office/drawing/2014/main" id="{B12A4E98-DFE5-497A-BB0B-8D58E191B98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405"/>
          <a:stretch/>
        </p:blipFill>
        <p:spPr bwMode="auto">
          <a:xfrm>
            <a:off x="3500292" y="3730618"/>
            <a:ext cx="2799840" cy="1816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roege vogels Foto - Vogels - Territorium">
            <a:extLst>
              <a:ext uri="{FF2B5EF4-FFF2-40B4-BE49-F238E27FC236}">
                <a16:creationId xmlns:a16="http://schemas.microsoft.com/office/drawing/2014/main" id="{FF045BE1-E5BA-4756-959A-B93AD1BF6D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1670" y="4152077"/>
            <a:ext cx="2682393" cy="2082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Zijn Territorium | Dieren foto van p9 | Zoom.nl">
            <a:extLst>
              <a:ext uri="{FF2B5EF4-FFF2-40B4-BE49-F238E27FC236}">
                <a16:creationId xmlns:a16="http://schemas.microsoft.com/office/drawing/2014/main" id="{EDAFAFB6-3BDA-4A3E-8B92-2B3C67CCCC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5601" y="4638668"/>
            <a:ext cx="2942367" cy="208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56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
          <p:cNvSpPr txBox="1"/>
          <p:nvPr/>
        </p:nvSpPr>
        <p:spPr>
          <a:xfrm>
            <a:off x="1979993" y="1259311"/>
            <a:ext cx="8490299" cy="3046988"/>
          </a:xfrm>
          <a:prstGeom prst="rect">
            <a:avLst/>
          </a:prstGeom>
          <a:noFill/>
        </p:spPr>
        <p:txBody>
          <a:bodyPr wrap="square" rtlCol="0">
            <a:spAutoFit/>
          </a:bodyPr>
          <a:lstStyle/>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a:p>
            <a:endParaRPr lang="en-US" sz="2400" dirty="0">
              <a:latin typeface="Arial"/>
              <a:cs typeface="Arial"/>
            </a:endParaRPr>
          </a:p>
        </p:txBody>
      </p:sp>
      <p:sp>
        <p:nvSpPr>
          <p:cNvPr id="2" name="Titel 1"/>
          <p:cNvSpPr>
            <a:spLocks noGrp="1"/>
          </p:cNvSpPr>
          <p:nvPr>
            <p:ph type="title"/>
          </p:nvPr>
        </p:nvSpPr>
        <p:spPr>
          <a:xfrm>
            <a:off x="3744000" y="438999"/>
            <a:ext cx="7560000" cy="720000"/>
          </a:xfrm>
        </p:spPr>
        <p:txBody>
          <a:bodyPr>
            <a:normAutofit fontScale="90000"/>
          </a:bodyPr>
          <a:lstStyle/>
          <a:p>
            <a:r>
              <a:rPr lang="nl-NL" dirty="0">
                <a:latin typeface="Arial"/>
                <a:cs typeface="Arial"/>
              </a:rPr>
              <a:t>Algemene</a:t>
            </a:r>
            <a:r>
              <a:rPr lang="en-US" dirty="0">
                <a:latin typeface="Arial"/>
                <a:cs typeface="Arial"/>
              </a:rPr>
              <a:t> </a:t>
            </a:r>
            <a:r>
              <a:rPr lang="en-US" dirty="0" err="1">
                <a:latin typeface="Arial"/>
                <a:cs typeface="Arial"/>
              </a:rPr>
              <a:t>Zorgplicht</a:t>
            </a:r>
            <a:r>
              <a:rPr lang="en-US" dirty="0">
                <a:latin typeface="Arial"/>
                <a:cs typeface="Arial"/>
              </a:rPr>
              <a:t> </a:t>
            </a:r>
            <a:r>
              <a:rPr lang="en-US" sz="2200" dirty="0">
                <a:latin typeface="Arial"/>
                <a:cs typeface="Arial"/>
              </a:rPr>
              <a:t>(</a:t>
            </a:r>
            <a:r>
              <a:rPr lang="en-US" sz="2200" dirty="0" err="1">
                <a:latin typeface="Arial"/>
                <a:cs typeface="Arial"/>
              </a:rPr>
              <a:t>artikel</a:t>
            </a:r>
            <a:r>
              <a:rPr lang="en-US" sz="2200" dirty="0">
                <a:latin typeface="Arial"/>
                <a:cs typeface="Arial"/>
              </a:rPr>
              <a:t> 1:11 </a:t>
            </a:r>
            <a:r>
              <a:rPr lang="en-US" sz="2200" dirty="0" err="1">
                <a:latin typeface="Arial"/>
                <a:cs typeface="Arial"/>
              </a:rPr>
              <a:t>Wnb</a:t>
            </a:r>
            <a:r>
              <a:rPr lang="en-US" sz="2200" dirty="0">
                <a:latin typeface="Arial"/>
                <a:cs typeface="Arial"/>
              </a:rPr>
              <a:t>)</a:t>
            </a:r>
            <a:br>
              <a:rPr lang="en-US" dirty="0">
                <a:latin typeface="Arial"/>
                <a:cs typeface="Arial"/>
              </a:rPr>
            </a:br>
            <a:endParaRPr lang="nl-NL" dirty="0"/>
          </a:p>
        </p:txBody>
      </p:sp>
      <p:sp>
        <p:nvSpPr>
          <p:cNvPr id="3" name="Tijdelijke aanduiding voor inhoud 2"/>
          <p:cNvSpPr>
            <a:spLocks noGrp="1"/>
          </p:cNvSpPr>
          <p:nvPr>
            <p:ph idx="1"/>
          </p:nvPr>
        </p:nvSpPr>
        <p:spPr>
          <a:xfrm>
            <a:off x="3485671" y="1158999"/>
            <a:ext cx="8490299" cy="4608208"/>
          </a:xfrm>
        </p:spPr>
        <p:txBody>
          <a:bodyPr>
            <a:normAutofit/>
          </a:bodyPr>
          <a:lstStyle/>
          <a:p>
            <a:r>
              <a:rPr lang="nl-NL" i="1" dirty="0">
                <a:solidFill>
                  <a:schemeClr val="tx1"/>
                </a:solidFill>
              </a:rPr>
              <a:t>Alle</a:t>
            </a:r>
            <a:r>
              <a:rPr lang="nl-NL" dirty="0">
                <a:solidFill>
                  <a:schemeClr val="tx1"/>
                </a:solidFill>
              </a:rPr>
              <a:t> dieren en planten hebben recht op bescherming, door:</a:t>
            </a:r>
          </a:p>
          <a:p>
            <a:endParaRPr lang="nl-NL" dirty="0">
              <a:solidFill>
                <a:schemeClr val="tx1"/>
              </a:solidFill>
            </a:endParaRPr>
          </a:p>
          <a:p>
            <a:pPr marL="1600200" lvl="2" indent="-457200">
              <a:buFont typeface="+mj-lt"/>
              <a:buAutoNum type="arabicPeriod"/>
            </a:pPr>
            <a:r>
              <a:rPr lang="nl-NL" dirty="0">
                <a:solidFill>
                  <a:schemeClr val="tx1"/>
                </a:solidFill>
                <a:cs typeface="Arial"/>
              </a:rPr>
              <a:t>Voorkomen van schade;</a:t>
            </a:r>
          </a:p>
          <a:p>
            <a:pPr marL="1600200" lvl="2" indent="-457200">
              <a:buFont typeface="+mj-lt"/>
              <a:buAutoNum type="arabicPeriod"/>
            </a:pPr>
            <a:r>
              <a:rPr lang="nl-NL" dirty="0">
                <a:solidFill>
                  <a:schemeClr val="tx1"/>
                </a:solidFill>
                <a:cs typeface="Arial"/>
              </a:rPr>
              <a:t>Beperken van schade door noodzakelijk te nemen maatregelen;</a:t>
            </a:r>
          </a:p>
          <a:p>
            <a:pPr marL="1600200" lvl="2" indent="-457200">
              <a:buFont typeface="+mj-lt"/>
              <a:buAutoNum type="arabicPeriod"/>
            </a:pPr>
            <a:r>
              <a:rPr lang="nl-NL" dirty="0">
                <a:solidFill>
                  <a:schemeClr val="tx1"/>
                </a:solidFill>
                <a:cs typeface="Arial"/>
              </a:rPr>
              <a:t>Herstellen van schade.</a:t>
            </a:r>
          </a:p>
          <a:p>
            <a:endParaRPr lang="nl-NL" dirty="0">
              <a:cs typeface="Arial"/>
            </a:endParaRPr>
          </a:p>
          <a:p>
            <a:r>
              <a:rPr lang="nl-NL" dirty="0">
                <a:cs typeface="Arial"/>
              </a:rPr>
              <a:t>Beschermde soorten extra waarborgen: </a:t>
            </a:r>
            <a:br>
              <a:rPr lang="nl-NL" dirty="0">
                <a:cs typeface="Arial"/>
              </a:rPr>
            </a:br>
            <a:r>
              <a:rPr lang="nl-NL" dirty="0">
                <a:cs typeface="Arial"/>
              </a:rPr>
              <a:t>    hiervoor een goedgekeurde </a:t>
            </a:r>
            <a:r>
              <a:rPr lang="nl-NL" b="1" dirty="0">
                <a:cs typeface="Arial"/>
              </a:rPr>
              <a:t>GEDRAGSCODE</a:t>
            </a:r>
            <a:r>
              <a:rPr lang="nl-NL" dirty="0">
                <a:cs typeface="Arial"/>
              </a:rPr>
              <a:t> gebruiken</a:t>
            </a:r>
          </a:p>
          <a:p>
            <a:pPr indent="0">
              <a:buNone/>
            </a:pPr>
            <a:r>
              <a:rPr lang="nl-NL" dirty="0">
                <a:cs typeface="Arial"/>
              </a:rPr>
              <a:t>    (gepubliceerd op </a:t>
            </a:r>
            <a:r>
              <a:rPr lang="nl-NL" dirty="0">
                <a:cs typeface="Arial"/>
                <a:hlinkClick r:id="rId2"/>
              </a:rPr>
              <a:t>www.rvo.nl</a:t>
            </a:r>
            <a:r>
              <a:rPr lang="nl-NL" dirty="0">
                <a:cs typeface="Arial"/>
              </a:rPr>
              <a:t>)</a:t>
            </a:r>
            <a:endParaRPr lang="nl-NL" b="1" dirty="0">
              <a:cs typeface="Arial"/>
            </a:endParaRPr>
          </a:p>
          <a:p>
            <a:pPr marL="783000" lvl="2" indent="0">
              <a:buNone/>
            </a:pPr>
            <a:endParaRPr lang="nl-NL" dirty="0"/>
          </a:p>
        </p:txBody>
      </p:sp>
      <p:pic>
        <p:nvPicPr>
          <p:cNvPr id="11266" name="Picture 2" descr="Machinepark - Vermaire Breezand">
            <a:extLst>
              <a:ext uri="{FF2B5EF4-FFF2-40B4-BE49-F238E27FC236}">
                <a16:creationId xmlns:a16="http://schemas.microsoft.com/office/drawing/2014/main" id="{40F5A968-1612-40D8-8C1E-26F00DC65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8073"/>
            <a:ext cx="3396343" cy="241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51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378" y="3470568"/>
            <a:ext cx="988388" cy="1428307"/>
          </a:xfrm>
          <a:prstGeom prst="rect">
            <a:avLst/>
          </a:prstGeom>
        </p:spPr>
      </p:pic>
      <p:sp>
        <p:nvSpPr>
          <p:cNvPr id="2" name="Titel 1"/>
          <p:cNvSpPr>
            <a:spLocks noGrp="1"/>
          </p:cNvSpPr>
          <p:nvPr>
            <p:ph type="title"/>
          </p:nvPr>
        </p:nvSpPr>
        <p:spPr>
          <a:xfrm>
            <a:off x="3744000" y="451135"/>
            <a:ext cx="7560000" cy="720000"/>
          </a:xfrm>
        </p:spPr>
        <p:txBody>
          <a:bodyPr>
            <a:normAutofit fontScale="90000"/>
          </a:bodyPr>
          <a:lstStyle/>
          <a:p>
            <a:r>
              <a:rPr lang="en-US" b="0" dirty="0">
                <a:latin typeface="Arial"/>
                <a:cs typeface="Arial"/>
              </a:rPr>
              <a:t>De </a:t>
            </a:r>
            <a:r>
              <a:rPr lang="en-US" b="0" dirty="0" err="1">
                <a:latin typeface="Arial"/>
                <a:cs typeface="Arial"/>
              </a:rPr>
              <a:t>gedragscode</a:t>
            </a:r>
            <a:r>
              <a:rPr lang="en-US" b="0" dirty="0">
                <a:latin typeface="Arial"/>
                <a:cs typeface="Arial"/>
              </a:rPr>
              <a:t> </a:t>
            </a:r>
            <a:r>
              <a:rPr lang="en-US" b="0" dirty="0" err="1">
                <a:latin typeface="Arial"/>
                <a:cs typeface="Arial"/>
              </a:rPr>
              <a:t>beschrijft</a:t>
            </a:r>
            <a:r>
              <a:rPr lang="en-US" b="0" dirty="0">
                <a:latin typeface="Arial"/>
                <a:cs typeface="Arial"/>
              </a:rPr>
              <a:t> </a:t>
            </a:r>
            <a:r>
              <a:rPr lang="en-US" b="0" dirty="0" err="1">
                <a:latin typeface="Arial"/>
                <a:cs typeface="Arial"/>
              </a:rPr>
              <a:t>Verbodsbepalingen</a:t>
            </a:r>
            <a:br>
              <a:rPr lang="en-US" dirty="0">
                <a:latin typeface="Arial"/>
                <a:cs typeface="Arial"/>
              </a:rPr>
            </a:br>
            <a:endParaRPr lang="nl-NL" dirty="0"/>
          </a:p>
        </p:txBody>
      </p:sp>
      <p:pic>
        <p:nvPicPr>
          <p:cNvPr id="6" name="Afbeelding 5">
            <a:extLst>
              <a:ext uri="{FF2B5EF4-FFF2-40B4-BE49-F238E27FC236}">
                <a16:creationId xmlns:a16="http://schemas.microsoft.com/office/drawing/2014/main" id="{E14A9D85-EF06-4AF3-8E13-88FCCDA35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3455" y="3618382"/>
            <a:ext cx="1080620" cy="1068433"/>
          </a:xfrm>
          <a:prstGeom prst="rect">
            <a:avLst/>
          </a:prstGeom>
        </p:spPr>
      </p:pic>
      <p:pic>
        <p:nvPicPr>
          <p:cNvPr id="12" name="Afbeelding 11">
            <a:extLst>
              <a:ext uri="{FF2B5EF4-FFF2-40B4-BE49-F238E27FC236}">
                <a16:creationId xmlns:a16="http://schemas.microsoft.com/office/drawing/2014/main" id="{9FFF0341-2FB4-4B1E-A3E5-D95D766C6ADC}"/>
              </a:ext>
            </a:extLst>
          </p:cNvPr>
          <p:cNvPicPr>
            <a:picLocks noChangeAspect="1"/>
          </p:cNvPicPr>
          <p:nvPr/>
        </p:nvPicPr>
        <p:blipFill rotWithShape="1">
          <a:blip r:embed="rId4"/>
          <a:srcRect r="-168" b="3473"/>
          <a:stretch/>
        </p:blipFill>
        <p:spPr>
          <a:xfrm>
            <a:off x="3572769" y="1621369"/>
            <a:ext cx="8218737" cy="4886619"/>
          </a:xfrm>
          <a:prstGeom prst="rect">
            <a:avLst/>
          </a:prstGeom>
        </p:spPr>
      </p:pic>
      <p:pic>
        <p:nvPicPr>
          <p:cNvPr id="13" name="Picture 2" descr="meldpunt dassenleed">
            <a:extLst>
              <a:ext uri="{FF2B5EF4-FFF2-40B4-BE49-F238E27FC236}">
                <a16:creationId xmlns:a16="http://schemas.microsoft.com/office/drawing/2014/main" id="{83A17AA0-A229-4E18-A10F-ABABCCC87A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944" y="110045"/>
            <a:ext cx="2043151" cy="1532363"/>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a:extLst>
              <a:ext uri="{FF2B5EF4-FFF2-40B4-BE49-F238E27FC236}">
                <a16:creationId xmlns:a16="http://schemas.microsoft.com/office/drawing/2014/main" id="{0CB1EAED-DEBD-4A61-87B9-48CC0C3330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137" y="6142338"/>
            <a:ext cx="1266171" cy="715662"/>
          </a:xfrm>
          <a:prstGeom prst="rect">
            <a:avLst/>
          </a:prstGeom>
        </p:spPr>
      </p:pic>
      <p:pic>
        <p:nvPicPr>
          <p:cNvPr id="8194" name="Picture 2" descr="Geesje Rotgers on Twitter: &quot;Dit Beschermde Natuurgebied van Utrechts  Landschap (Beerschoten) is verdroogd. Hier wordt sinds 1962 drinkwater  gewonnen. Welk effect heeft waterwinning op de grondwaterstand in natuur?  Een draadje over grondwaterstanden">
            <a:extLst>
              <a:ext uri="{FF2B5EF4-FFF2-40B4-BE49-F238E27FC236}">
                <a16:creationId xmlns:a16="http://schemas.microsoft.com/office/drawing/2014/main" id="{2E343B54-CC63-4B0E-99A4-1BF9C5298BB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000" r="6719" b="14364"/>
          <a:stretch/>
        </p:blipFill>
        <p:spPr bwMode="auto">
          <a:xfrm>
            <a:off x="2308626" y="4628856"/>
            <a:ext cx="1124138" cy="14864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urgemeester Johan Sauwens laat werken stilleggen na vernieling waardevolle  natuurzone | Bilzen | hln.be">
            <a:extLst>
              <a:ext uri="{FF2B5EF4-FFF2-40B4-BE49-F238E27FC236}">
                <a16:creationId xmlns:a16="http://schemas.microsoft.com/office/drawing/2014/main" id="{9A713DC7-1568-48CF-8E36-16CD757A8BF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389" y="1790221"/>
            <a:ext cx="2518706" cy="16803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rgonne -Akkerboterbloem">
            <a:extLst>
              <a:ext uri="{FF2B5EF4-FFF2-40B4-BE49-F238E27FC236}">
                <a16:creationId xmlns:a16="http://schemas.microsoft.com/office/drawing/2014/main" id="{1F83D8EC-C2CB-4531-8101-13032239935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68" y="4925500"/>
            <a:ext cx="1589235" cy="111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43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C1856A8-7C69-487F-B817-282F2DBF41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92" t="34474" r="4515" b="12553"/>
          <a:stretch/>
        </p:blipFill>
        <p:spPr>
          <a:xfrm>
            <a:off x="1845713" y="5085707"/>
            <a:ext cx="1469497" cy="1117325"/>
          </a:xfrm>
          <a:prstGeom prst="rect">
            <a:avLst/>
          </a:prstGeom>
        </p:spPr>
      </p:pic>
      <p:pic>
        <p:nvPicPr>
          <p:cNvPr id="8" name="Afbeelding 7">
            <a:extLst>
              <a:ext uri="{FF2B5EF4-FFF2-40B4-BE49-F238E27FC236}">
                <a16:creationId xmlns:a16="http://schemas.microsoft.com/office/drawing/2014/main" id="{9E454FB6-6B6A-41C4-BBFF-2937636CC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906" y="957948"/>
            <a:ext cx="1158478" cy="1184570"/>
          </a:xfrm>
          <a:prstGeom prst="rect">
            <a:avLst/>
          </a:prstGeom>
        </p:spPr>
      </p:pic>
      <p:pic>
        <p:nvPicPr>
          <p:cNvPr id="3" name="Afbeelding 2">
            <a:extLst>
              <a:ext uri="{FF2B5EF4-FFF2-40B4-BE49-F238E27FC236}">
                <a16:creationId xmlns:a16="http://schemas.microsoft.com/office/drawing/2014/main" id="{E304762B-B512-4FD4-8F04-2A50905A18A3}"/>
              </a:ext>
            </a:extLst>
          </p:cNvPr>
          <p:cNvPicPr>
            <a:picLocks noChangeAspect="1"/>
          </p:cNvPicPr>
          <p:nvPr/>
        </p:nvPicPr>
        <p:blipFill>
          <a:blip r:embed="rId4"/>
          <a:stretch>
            <a:fillRect/>
          </a:stretch>
        </p:blipFill>
        <p:spPr>
          <a:xfrm>
            <a:off x="1478141" y="2188352"/>
            <a:ext cx="1841243" cy="1423423"/>
          </a:xfrm>
          <a:prstGeom prst="rect">
            <a:avLst/>
          </a:prstGeom>
        </p:spPr>
      </p:pic>
      <p:sp>
        <p:nvSpPr>
          <p:cNvPr id="2" name="Titel 1"/>
          <p:cNvSpPr>
            <a:spLocks noGrp="1"/>
          </p:cNvSpPr>
          <p:nvPr>
            <p:ph type="title"/>
          </p:nvPr>
        </p:nvSpPr>
        <p:spPr>
          <a:xfrm>
            <a:off x="3617251" y="524389"/>
            <a:ext cx="7560000" cy="720000"/>
          </a:xfrm>
        </p:spPr>
        <p:txBody>
          <a:bodyPr>
            <a:normAutofit fontScale="90000"/>
          </a:bodyPr>
          <a:lstStyle/>
          <a:p>
            <a:r>
              <a:rPr lang="en-US" sz="4000" b="0" dirty="0" err="1">
                <a:solidFill>
                  <a:schemeClr val="tx1"/>
                </a:solidFill>
                <a:cs typeface="Arial"/>
              </a:rPr>
              <a:t>Verbodsbepalingen</a:t>
            </a:r>
            <a:r>
              <a:rPr lang="en-US" sz="4000" b="0" dirty="0">
                <a:solidFill>
                  <a:schemeClr val="tx1"/>
                </a:solidFill>
                <a:cs typeface="Arial"/>
              </a:rPr>
              <a:t>:</a:t>
            </a:r>
            <a:br>
              <a:rPr lang="en-US" dirty="0">
                <a:solidFill>
                  <a:srgbClr val="A1A633"/>
                </a:solidFill>
                <a:cs typeface="Arial"/>
              </a:rPr>
            </a:br>
            <a:endParaRPr lang="nl-NL" dirty="0"/>
          </a:p>
        </p:txBody>
      </p:sp>
      <p:sp>
        <p:nvSpPr>
          <p:cNvPr id="9" name="Tekstvak 8">
            <a:extLst>
              <a:ext uri="{FF2B5EF4-FFF2-40B4-BE49-F238E27FC236}">
                <a16:creationId xmlns:a16="http://schemas.microsoft.com/office/drawing/2014/main" id="{82F5D4BA-95E3-4846-A830-32B1B8487FF0}"/>
              </a:ext>
            </a:extLst>
          </p:cNvPr>
          <p:cNvSpPr txBox="1"/>
          <p:nvPr/>
        </p:nvSpPr>
        <p:spPr>
          <a:xfrm>
            <a:off x="3995274" y="5400769"/>
            <a:ext cx="8360613" cy="1169551"/>
          </a:xfrm>
          <a:prstGeom prst="rect">
            <a:avLst/>
          </a:prstGeom>
          <a:noFill/>
        </p:spPr>
        <p:txBody>
          <a:bodyPr wrap="square">
            <a:spAutoFit/>
          </a:bodyPr>
          <a:lstStyle/>
          <a:p>
            <a:r>
              <a:rPr lang="nl-NL" altLang="nl-NL" sz="1400" dirty="0">
                <a:solidFill>
                  <a:prstClr val="black"/>
                </a:solidFill>
                <a:hlinkClick r:id="rId5"/>
              </a:rPr>
              <a:t>https://www.trouw.nl/groen/wildplukken-is-razend-populair-maar-eigenlijk-verboden~acfd8aa8/</a:t>
            </a:r>
            <a:endParaRPr lang="nl-NL" altLang="nl-NL" sz="1400" dirty="0">
              <a:solidFill>
                <a:prstClr val="black"/>
              </a:solidFill>
            </a:endParaRPr>
          </a:p>
          <a:p>
            <a:endParaRPr lang="nl-NL" altLang="nl-NL" sz="1400" dirty="0">
              <a:solidFill>
                <a:prstClr val="black"/>
              </a:solidFill>
            </a:endParaRPr>
          </a:p>
          <a:p>
            <a:r>
              <a:rPr lang="nl-NL" altLang="nl-NL" sz="1400" dirty="0">
                <a:solidFill>
                  <a:prstClr val="black"/>
                </a:solidFill>
              </a:rPr>
              <a:t> </a:t>
            </a:r>
            <a:r>
              <a:rPr lang="nl-NL" altLang="nl-NL" sz="1400" dirty="0">
                <a:solidFill>
                  <a:prstClr val="black"/>
                </a:solidFill>
                <a:hlinkClick r:id="rId6"/>
              </a:rPr>
              <a:t>https://www.rvo.nl/onderwerpen/agrarisch-ondernemen/beschermde-planten-dieren-en-natuur/invasieve-exoten</a:t>
            </a:r>
            <a:endParaRPr lang="nl-NL" altLang="nl-NL" sz="1400" dirty="0">
              <a:solidFill>
                <a:prstClr val="black"/>
              </a:solidFill>
            </a:endParaRPr>
          </a:p>
          <a:p>
            <a:endParaRPr lang="nl-NL" sz="1400" dirty="0"/>
          </a:p>
        </p:txBody>
      </p:sp>
      <p:pic>
        <p:nvPicPr>
          <p:cNvPr id="10242" name="Picture 2" descr="130 illegaal gehouden watervogels gered door politie: 'Dieren kunnen niet  terug in het wild' - Omroep West">
            <a:extLst>
              <a:ext uri="{FF2B5EF4-FFF2-40B4-BE49-F238E27FC236}">
                <a16:creationId xmlns:a16="http://schemas.microsoft.com/office/drawing/2014/main" id="{706DED03-0077-4283-AC39-A0D749E1591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5548" y="3667234"/>
            <a:ext cx="2423836" cy="13630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5">
            <a:extLst>
              <a:ext uri="{FF2B5EF4-FFF2-40B4-BE49-F238E27FC236}">
                <a16:creationId xmlns:a16="http://schemas.microsoft.com/office/drawing/2014/main" id="{8873CCEA-149B-4C25-9333-93EAE3D0202B}"/>
              </a:ext>
            </a:extLst>
          </p:cNvPr>
          <p:cNvSpPr txBox="1"/>
          <p:nvPr/>
        </p:nvSpPr>
        <p:spPr>
          <a:xfrm>
            <a:off x="3995274" y="1497982"/>
            <a:ext cx="7872675" cy="22510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altLang="nl-NL" sz="2400" b="1" dirty="0">
                <a:cs typeface="Arial" panose="020B0604020202020204" pitchFamily="34" charset="0"/>
              </a:rPr>
              <a:t>Niet uitzetten van planten of dieren in vrije natuur</a:t>
            </a:r>
            <a:br>
              <a:rPr lang="nl-NL" altLang="nl-NL" sz="2400" b="1" dirty="0">
                <a:cs typeface="Arial" panose="020B0604020202020204" pitchFamily="34" charset="0"/>
              </a:rPr>
            </a:br>
            <a:r>
              <a:rPr lang="nl-NL" altLang="nl-NL" sz="2400" dirty="0">
                <a:cs typeface="Arial" panose="020B0604020202020204" pitchFamily="34" charset="0"/>
              </a:rPr>
              <a:t>(invasieve soorten)</a:t>
            </a:r>
          </a:p>
          <a:p>
            <a:pPr marL="342900" indent="-342900">
              <a:lnSpc>
                <a:spcPct val="150000"/>
              </a:lnSpc>
              <a:buFont typeface="Arial" panose="020B0604020202020204" pitchFamily="34" charset="0"/>
              <a:buChar char="•"/>
            </a:pPr>
            <a:r>
              <a:rPr lang="nl-NL" altLang="nl-NL" sz="2400" b="1" dirty="0">
                <a:cs typeface="Arial" panose="020B0604020202020204" pitchFamily="34" charset="0"/>
              </a:rPr>
              <a:t>Niet kopen of verkopen van beschermde flora of </a:t>
            </a:r>
            <a:br>
              <a:rPr lang="nl-NL" altLang="nl-NL" sz="2400" b="1" dirty="0">
                <a:cs typeface="Arial" panose="020B0604020202020204" pitchFamily="34" charset="0"/>
              </a:rPr>
            </a:br>
            <a:r>
              <a:rPr lang="nl-NL" altLang="nl-NL" sz="2400" b="1" dirty="0">
                <a:cs typeface="Arial" panose="020B0604020202020204" pitchFamily="34" charset="0"/>
              </a:rPr>
              <a:t>fauna of producten die daarvan gemaakt zijn.</a:t>
            </a:r>
          </a:p>
        </p:txBody>
      </p:sp>
    </p:spTree>
    <p:extLst>
      <p:ext uri="{BB962C8B-B14F-4D97-AF65-F5344CB8AC3E}">
        <p14:creationId xmlns:p14="http://schemas.microsoft.com/office/powerpoint/2010/main" val="246651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
          <p:cNvSpPr txBox="1"/>
          <p:nvPr/>
        </p:nvSpPr>
        <p:spPr>
          <a:xfrm>
            <a:off x="2034988" y="1226746"/>
            <a:ext cx="8605324" cy="830997"/>
          </a:xfrm>
          <a:prstGeom prst="rect">
            <a:avLst/>
          </a:prstGeom>
          <a:noFill/>
        </p:spPr>
        <p:txBody>
          <a:bodyPr wrap="square" rtlCol="0">
            <a:spAutoFit/>
          </a:bodyPr>
          <a:lstStyle/>
          <a:p>
            <a:endParaRPr lang="nl-NL" sz="2400" dirty="0">
              <a:latin typeface="Arial"/>
              <a:cs typeface="Arial"/>
            </a:endParaRPr>
          </a:p>
          <a:p>
            <a:endParaRPr lang="nl-NL" sz="2400" dirty="0">
              <a:latin typeface="Arial"/>
              <a:cs typeface="Arial"/>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9258" y="1414668"/>
            <a:ext cx="2107932" cy="1188683"/>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9258" y="2763365"/>
            <a:ext cx="1621536" cy="1078992"/>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9258" y="4002371"/>
            <a:ext cx="1854976" cy="1236651"/>
          </a:xfrm>
          <a:prstGeom prst="rect">
            <a:avLst/>
          </a:prstGeom>
        </p:spPr>
      </p:pic>
      <p:pic>
        <p:nvPicPr>
          <p:cNvPr id="12" name="Afbeelding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9258" y="5488005"/>
            <a:ext cx="1935996" cy="1286693"/>
          </a:xfrm>
          <a:prstGeom prst="rect">
            <a:avLst/>
          </a:prstGeom>
        </p:spPr>
      </p:pic>
      <p:sp>
        <p:nvSpPr>
          <p:cNvPr id="4" name="Titel 3"/>
          <p:cNvSpPr>
            <a:spLocks noGrp="1"/>
          </p:cNvSpPr>
          <p:nvPr>
            <p:ph type="title"/>
          </p:nvPr>
        </p:nvSpPr>
        <p:spPr>
          <a:xfrm>
            <a:off x="3744000" y="473953"/>
            <a:ext cx="7560000" cy="720000"/>
          </a:xfrm>
        </p:spPr>
        <p:txBody>
          <a:bodyPr>
            <a:normAutofit fontScale="90000"/>
          </a:bodyPr>
          <a:lstStyle/>
          <a:p>
            <a:r>
              <a:rPr lang="nl-NL" dirty="0">
                <a:latin typeface="Arial"/>
                <a:cs typeface="Arial"/>
              </a:rPr>
              <a:t>Vogelnesten </a:t>
            </a:r>
            <a:r>
              <a:rPr lang="nl-NL" sz="1800" dirty="0">
                <a:latin typeface="Arial"/>
                <a:cs typeface="Arial"/>
              </a:rPr>
              <a:t>(verschillend per provincie)</a:t>
            </a:r>
            <a:br>
              <a:rPr lang="nl-NL" dirty="0">
                <a:latin typeface="Arial"/>
                <a:cs typeface="Arial"/>
              </a:rPr>
            </a:br>
            <a:endParaRPr lang="nl-NL" dirty="0"/>
          </a:p>
        </p:txBody>
      </p:sp>
      <p:sp>
        <p:nvSpPr>
          <p:cNvPr id="7" name="Tijdelijke aanduiding voor inhoud 6"/>
          <p:cNvSpPr>
            <a:spLocks noGrp="1"/>
          </p:cNvSpPr>
          <p:nvPr>
            <p:ph idx="1"/>
          </p:nvPr>
        </p:nvSpPr>
        <p:spPr>
          <a:xfrm>
            <a:off x="4040794" y="1307670"/>
            <a:ext cx="7560000" cy="5251072"/>
          </a:xfrm>
        </p:spPr>
        <p:txBody>
          <a:bodyPr>
            <a:normAutofit fontScale="92500" lnSpcReduction="10000"/>
          </a:bodyPr>
          <a:lstStyle/>
          <a:p>
            <a:pPr indent="0">
              <a:buNone/>
            </a:pPr>
            <a:r>
              <a:rPr lang="nl-NL" sz="3200" b="1" dirty="0">
                <a:cs typeface="Arial"/>
              </a:rPr>
              <a:t>Europese Vogelrichtlijn</a:t>
            </a:r>
            <a:endParaRPr lang="nl-NL" b="1" dirty="0">
              <a:cs typeface="Arial"/>
            </a:endParaRPr>
          </a:p>
          <a:p>
            <a:pPr indent="0">
              <a:buNone/>
            </a:pPr>
            <a:r>
              <a:rPr lang="nl-NL" b="1" dirty="0">
                <a:cs typeface="Arial"/>
              </a:rPr>
              <a:t>Categorie 1- 4 jaarrond beschermd</a:t>
            </a:r>
            <a:br>
              <a:rPr lang="nl-NL" b="1" dirty="0">
                <a:cs typeface="Arial"/>
              </a:rPr>
            </a:br>
            <a:endParaRPr lang="nl-NL" b="1" dirty="0">
              <a:cs typeface="Arial"/>
            </a:endParaRPr>
          </a:p>
          <a:p>
            <a:pPr marL="342900" indent="-342900"/>
            <a:r>
              <a:rPr lang="nl-NL" dirty="0">
                <a:cs typeface="Arial"/>
              </a:rPr>
              <a:t>1	nest en vaste rust- en verblijfplaats</a:t>
            </a:r>
          </a:p>
          <a:p>
            <a:pPr indent="0">
              <a:buNone/>
            </a:pPr>
            <a:endParaRPr lang="nl-NL" dirty="0">
              <a:cs typeface="Arial"/>
            </a:endParaRPr>
          </a:p>
          <a:p>
            <a:pPr marL="342900" indent="-342900"/>
            <a:endParaRPr lang="nl-NL" dirty="0">
              <a:cs typeface="Arial"/>
            </a:endParaRPr>
          </a:p>
          <a:p>
            <a:pPr marL="342900" indent="-342900"/>
            <a:r>
              <a:rPr lang="nl-NL" dirty="0">
                <a:cs typeface="Arial"/>
              </a:rPr>
              <a:t>2	nesten koloniebroeders</a:t>
            </a:r>
          </a:p>
          <a:p>
            <a:pPr marL="342900" indent="-342900"/>
            <a:endParaRPr lang="nl-NL" dirty="0">
              <a:cs typeface="Arial"/>
            </a:endParaRPr>
          </a:p>
          <a:p>
            <a:pPr indent="0">
              <a:buNone/>
            </a:pPr>
            <a:br>
              <a:rPr lang="nl-NL" dirty="0">
                <a:cs typeface="Arial"/>
              </a:rPr>
            </a:br>
            <a:endParaRPr lang="nl-NL" dirty="0">
              <a:cs typeface="Arial"/>
            </a:endParaRPr>
          </a:p>
          <a:p>
            <a:pPr marL="342900" indent="-342900"/>
            <a:r>
              <a:rPr lang="nl-NL" dirty="0">
                <a:cs typeface="Arial"/>
              </a:rPr>
              <a:t>3	nesten van vogels op dezelfde plaats </a:t>
            </a:r>
          </a:p>
          <a:p>
            <a:pPr indent="0">
              <a:buNone/>
            </a:pPr>
            <a:r>
              <a:rPr lang="nl-NL" dirty="0">
                <a:cs typeface="Arial"/>
              </a:rPr>
              <a:t>	broeden (honkvast)</a:t>
            </a:r>
          </a:p>
          <a:p>
            <a:pPr indent="0">
              <a:buNone/>
            </a:pPr>
            <a:br>
              <a:rPr lang="nl-NL" dirty="0">
                <a:cs typeface="Arial"/>
              </a:rPr>
            </a:br>
            <a:br>
              <a:rPr lang="nl-NL" dirty="0">
                <a:cs typeface="Arial"/>
              </a:rPr>
            </a:br>
            <a:endParaRPr lang="nl-NL" dirty="0">
              <a:cs typeface="Arial"/>
            </a:endParaRPr>
          </a:p>
          <a:p>
            <a:pPr marL="342900" indent="-342900"/>
            <a:r>
              <a:rPr lang="nl-NL" dirty="0">
                <a:cs typeface="Arial"/>
              </a:rPr>
              <a:t>4	nesten van vogels die nauwelijks in </a:t>
            </a:r>
          </a:p>
          <a:p>
            <a:pPr indent="0">
              <a:buNone/>
            </a:pPr>
            <a:r>
              <a:rPr lang="nl-NL" dirty="0">
                <a:cs typeface="Arial"/>
              </a:rPr>
              <a:t>	staat zijn een nest te bouwen</a:t>
            </a:r>
          </a:p>
          <a:p>
            <a:endParaRPr lang="nl-NL" dirty="0"/>
          </a:p>
        </p:txBody>
      </p:sp>
      <p:pic>
        <p:nvPicPr>
          <p:cNvPr id="9" name="Picture 2" descr="Lijst beschermde soorten Wnb">
            <a:extLst>
              <a:ext uri="{FF2B5EF4-FFF2-40B4-BE49-F238E27FC236}">
                <a16:creationId xmlns:a16="http://schemas.microsoft.com/office/drawing/2014/main" id="{6592879D-13EF-4C1D-A94F-61DE69751B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48" y="2763365"/>
            <a:ext cx="2839483" cy="401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53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812" y="4851801"/>
            <a:ext cx="2054292" cy="1590918"/>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12" y="3146730"/>
            <a:ext cx="1192337" cy="1590918"/>
          </a:xfrm>
          <a:prstGeom prst="rect">
            <a:avLst/>
          </a:prstGeom>
        </p:spPr>
      </p:pic>
      <p:pic>
        <p:nvPicPr>
          <p:cNvPr id="5" name="Afbeelding 4"/>
          <p:cNvPicPr>
            <a:picLocks noChangeAspect="1"/>
          </p:cNvPicPr>
          <p:nvPr/>
        </p:nvPicPr>
        <p:blipFill rotWithShape="1">
          <a:blip r:embed="rId4">
            <a:extLst>
              <a:ext uri="{28A0092B-C50C-407E-A947-70E740481C1C}">
                <a14:useLocalDpi xmlns:a14="http://schemas.microsoft.com/office/drawing/2010/main" val="0"/>
              </a:ext>
            </a:extLst>
          </a:blip>
          <a:srcRect l="12177" t="16386" r="22292" b="17347"/>
          <a:stretch/>
        </p:blipFill>
        <p:spPr>
          <a:xfrm>
            <a:off x="609812" y="1435266"/>
            <a:ext cx="1724632" cy="1597311"/>
          </a:xfrm>
          <a:prstGeom prst="rect">
            <a:avLst/>
          </a:prstGeom>
        </p:spPr>
      </p:pic>
      <p:pic>
        <p:nvPicPr>
          <p:cNvPr id="12" name="Afbeelding 11"/>
          <p:cNvPicPr>
            <a:picLocks noChangeAspect="1"/>
          </p:cNvPicPr>
          <p:nvPr/>
        </p:nvPicPr>
        <p:blipFill rotWithShape="1">
          <a:blip r:embed="rId5">
            <a:extLst>
              <a:ext uri="{28A0092B-C50C-407E-A947-70E740481C1C}">
                <a14:useLocalDpi xmlns:a14="http://schemas.microsoft.com/office/drawing/2010/main" val="0"/>
              </a:ext>
            </a:extLst>
          </a:blip>
          <a:srcRect t="15786" b="17447"/>
          <a:stretch/>
        </p:blipFill>
        <p:spPr>
          <a:xfrm>
            <a:off x="1910753" y="3146730"/>
            <a:ext cx="2382749" cy="1590918"/>
          </a:xfrm>
          <a:prstGeom prst="rect">
            <a:avLst/>
          </a:prstGeom>
        </p:spPr>
      </p:pic>
      <p:sp>
        <p:nvSpPr>
          <p:cNvPr id="4" name="Titel 3"/>
          <p:cNvSpPr>
            <a:spLocks noGrp="1"/>
          </p:cNvSpPr>
          <p:nvPr>
            <p:ph type="title"/>
          </p:nvPr>
        </p:nvSpPr>
        <p:spPr>
          <a:xfrm>
            <a:off x="3775983" y="377674"/>
            <a:ext cx="7560000" cy="720000"/>
          </a:xfrm>
        </p:spPr>
        <p:txBody>
          <a:bodyPr>
            <a:normAutofit fontScale="90000"/>
          </a:bodyPr>
          <a:lstStyle/>
          <a:p>
            <a:r>
              <a:rPr lang="nl-NL" b="0" dirty="0">
                <a:latin typeface="Arial"/>
                <a:cs typeface="Arial"/>
              </a:rPr>
              <a:t>Vogelnesten</a:t>
            </a:r>
            <a:br>
              <a:rPr lang="nl-NL" dirty="0">
                <a:latin typeface="Arial"/>
                <a:cs typeface="Arial"/>
              </a:rPr>
            </a:br>
            <a:endParaRPr lang="nl-NL" dirty="0"/>
          </a:p>
        </p:txBody>
      </p:sp>
      <p:sp>
        <p:nvSpPr>
          <p:cNvPr id="6" name="Tijdelijke aanduiding voor inhoud 5"/>
          <p:cNvSpPr>
            <a:spLocks noGrp="1"/>
          </p:cNvSpPr>
          <p:nvPr>
            <p:ph idx="1"/>
          </p:nvPr>
        </p:nvSpPr>
        <p:spPr>
          <a:xfrm>
            <a:off x="4402107" y="1295922"/>
            <a:ext cx="7560000" cy="4351338"/>
          </a:xfrm>
        </p:spPr>
        <p:txBody>
          <a:bodyPr/>
          <a:lstStyle/>
          <a:p>
            <a:pPr indent="0">
              <a:buNone/>
            </a:pPr>
            <a:r>
              <a:rPr lang="nl-NL" b="1" dirty="0">
                <a:cs typeface="Arial"/>
              </a:rPr>
              <a:t>Categorie 5</a:t>
            </a:r>
          </a:p>
          <a:p>
            <a:pPr marL="742950" indent="-742950"/>
            <a:r>
              <a:rPr lang="nl-NL" dirty="0">
                <a:cs typeface="Arial"/>
              </a:rPr>
              <a:t>Vogels welke vaak terugkeren, maar als broedplaats verloren gaat, zich elders vestigen.</a:t>
            </a:r>
          </a:p>
          <a:p>
            <a:pPr marL="742950" indent="-742950"/>
            <a:endParaRPr lang="nl-NL" dirty="0">
              <a:cs typeface="Arial"/>
            </a:endParaRPr>
          </a:p>
          <a:p>
            <a:pPr lvl="1"/>
            <a:r>
              <a:rPr lang="nl-NL" dirty="0">
                <a:cs typeface="Arial"/>
              </a:rPr>
              <a:t>	</a:t>
            </a:r>
            <a:endParaRPr lang="nl-NL" sz="4000" dirty="0">
              <a:cs typeface="Arial"/>
            </a:endParaRPr>
          </a:p>
          <a:p>
            <a:endParaRPr lang="nl-NL" dirty="0"/>
          </a:p>
        </p:txBody>
      </p:sp>
    </p:spTree>
    <p:extLst>
      <p:ext uri="{BB962C8B-B14F-4D97-AF65-F5344CB8AC3E}">
        <p14:creationId xmlns:p14="http://schemas.microsoft.com/office/powerpoint/2010/main" val="3841066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
          <p:cNvSpPr txBox="1"/>
          <p:nvPr/>
        </p:nvSpPr>
        <p:spPr>
          <a:xfrm>
            <a:off x="3787366" y="1332389"/>
            <a:ext cx="8404633" cy="2123658"/>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Arial"/>
                <a:cs typeface="Arial"/>
              </a:rPr>
              <a:t>VR en HR altijd een beschermde soort:</a:t>
            </a:r>
          </a:p>
          <a:p>
            <a:r>
              <a:rPr lang="nl-NL" sz="2400" dirty="0">
                <a:latin typeface="Arial"/>
                <a:cs typeface="Arial"/>
              </a:rPr>
              <a:t>    geen ontheffing</a:t>
            </a:r>
          </a:p>
          <a:p>
            <a:endParaRPr lang="nl-NL" sz="1200" dirty="0">
              <a:latin typeface="Arial"/>
              <a:cs typeface="Arial"/>
            </a:endParaRPr>
          </a:p>
          <a:p>
            <a:pPr marL="342900" indent="-342900">
              <a:buFont typeface="Arial" panose="020B0604020202020204" pitchFamily="34" charset="0"/>
              <a:buChar char="•"/>
            </a:pPr>
            <a:r>
              <a:rPr lang="nl-NL" sz="2400" dirty="0">
                <a:latin typeface="Arial"/>
                <a:cs typeface="Arial"/>
              </a:rPr>
              <a:t>Uitzonderingen:</a:t>
            </a:r>
          </a:p>
          <a:p>
            <a:r>
              <a:rPr lang="nl-NL" sz="2400" dirty="0">
                <a:latin typeface="Arial"/>
                <a:cs typeface="Arial"/>
              </a:rPr>
              <a:t>    </a:t>
            </a:r>
            <a:r>
              <a:rPr lang="nl-NL" sz="2400" b="1" dirty="0">
                <a:latin typeface="Arial"/>
                <a:cs typeface="Arial"/>
              </a:rPr>
              <a:t>erkend/ wettelijk belang </a:t>
            </a:r>
            <a:r>
              <a:rPr lang="nl-NL" sz="2400" dirty="0">
                <a:latin typeface="Arial"/>
                <a:cs typeface="Arial"/>
              </a:rPr>
              <a:t>(geen alternatief beschikbaar)</a:t>
            </a:r>
          </a:p>
          <a:p>
            <a:endParaRPr lang="nl-NL" sz="2400" dirty="0">
              <a:latin typeface="Arial"/>
              <a:cs typeface="Arial"/>
            </a:endParaRPr>
          </a:p>
        </p:txBody>
      </p:sp>
      <p:pic>
        <p:nvPicPr>
          <p:cNvPr id="8" name="Afbeelding 7">
            <a:extLst>
              <a:ext uri="{FF2B5EF4-FFF2-40B4-BE49-F238E27FC236}">
                <a16:creationId xmlns:a16="http://schemas.microsoft.com/office/drawing/2014/main" id="{C0957925-A8EF-4BAE-ADE2-A6DD478D56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012" y="3047479"/>
            <a:ext cx="2258573" cy="1729396"/>
          </a:xfrm>
          <a:prstGeom prst="rect">
            <a:avLst/>
          </a:prstGeom>
        </p:spPr>
      </p:pic>
      <p:pic>
        <p:nvPicPr>
          <p:cNvPr id="9" name="Afbeelding 8">
            <a:extLst>
              <a:ext uri="{FF2B5EF4-FFF2-40B4-BE49-F238E27FC236}">
                <a16:creationId xmlns:a16="http://schemas.microsoft.com/office/drawing/2014/main" id="{1A6D95E8-7DA5-447E-9AAC-18FD0DDC2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468" y="770320"/>
            <a:ext cx="1742102" cy="1742102"/>
          </a:xfrm>
          <a:prstGeom prst="rect">
            <a:avLst/>
          </a:prstGeom>
        </p:spPr>
      </p:pic>
      <p:pic>
        <p:nvPicPr>
          <p:cNvPr id="10" name="Afbeelding 9">
            <a:extLst>
              <a:ext uri="{FF2B5EF4-FFF2-40B4-BE49-F238E27FC236}">
                <a16:creationId xmlns:a16="http://schemas.microsoft.com/office/drawing/2014/main" id="{BC4CB1BC-7E2E-408F-B2DA-05EB07D1B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034" y="4861287"/>
            <a:ext cx="2840552" cy="1597811"/>
          </a:xfrm>
          <a:prstGeom prst="rect">
            <a:avLst/>
          </a:prstGeom>
        </p:spPr>
      </p:pic>
      <p:sp>
        <p:nvSpPr>
          <p:cNvPr id="2" name="Titel 1"/>
          <p:cNvSpPr>
            <a:spLocks noGrp="1"/>
          </p:cNvSpPr>
          <p:nvPr>
            <p:ph type="title"/>
          </p:nvPr>
        </p:nvSpPr>
        <p:spPr>
          <a:xfrm>
            <a:off x="3662519" y="507357"/>
            <a:ext cx="7560000" cy="720000"/>
          </a:xfrm>
        </p:spPr>
        <p:txBody>
          <a:bodyPr>
            <a:normAutofit fontScale="90000"/>
          </a:bodyPr>
          <a:lstStyle/>
          <a:p>
            <a:r>
              <a:rPr lang="nl-NL" sz="4000" b="0" dirty="0">
                <a:solidFill>
                  <a:schemeClr val="tx1"/>
                </a:solidFill>
                <a:cs typeface="Arial"/>
              </a:rPr>
              <a:t>Bepalingen</a:t>
            </a:r>
            <a:br>
              <a:rPr lang="nl-NL" dirty="0">
                <a:solidFill>
                  <a:srgbClr val="A1A633"/>
                </a:solidFill>
                <a:cs typeface="Arial"/>
              </a:rPr>
            </a:br>
            <a:endParaRPr lang="nl-NL" dirty="0"/>
          </a:p>
        </p:txBody>
      </p:sp>
      <p:pic>
        <p:nvPicPr>
          <p:cNvPr id="4" name="Afbeelding 3">
            <a:extLst>
              <a:ext uri="{FF2B5EF4-FFF2-40B4-BE49-F238E27FC236}">
                <a16:creationId xmlns:a16="http://schemas.microsoft.com/office/drawing/2014/main" id="{33796A14-5AD3-4E74-A056-16CDC6F59957}"/>
              </a:ext>
            </a:extLst>
          </p:cNvPr>
          <p:cNvPicPr>
            <a:picLocks noChangeAspect="1"/>
          </p:cNvPicPr>
          <p:nvPr/>
        </p:nvPicPr>
        <p:blipFill>
          <a:blip r:embed="rId5"/>
          <a:stretch>
            <a:fillRect/>
          </a:stretch>
        </p:blipFill>
        <p:spPr>
          <a:xfrm>
            <a:off x="4162697" y="3074491"/>
            <a:ext cx="7985328" cy="3783509"/>
          </a:xfrm>
          <a:prstGeom prst="rect">
            <a:avLst/>
          </a:prstGeom>
        </p:spPr>
      </p:pic>
      <p:pic>
        <p:nvPicPr>
          <p:cNvPr id="13" name="Afbeelding 12">
            <a:extLst>
              <a:ext uri="{FF2B5EF4-FFF2-40B4-BE49-F238E27FC236}">
                <a16:creationId xmlns:a16="http://schemas.microsoft.com/office/drawing/2014/main" id="{048C9B03-082B-4F25-8050-7344E3E258BE}"/>
              </a:ext>
            </a:extLst>
          </p:cNvPr>
          <p:cNvPicPr>
            <a:picLocks noChangeAspect="1"/>
          </p:cNvPicPr>
          <p:nvPr/>
        </p:nvPicPr>
        <p:blipFill rotWithShape="1">
          <a:blip r:embed="rId6">
            <a:extLst>
              <a:ext uri="{28A0092B-C50C-407E-A947-70E740481C1C}">
                <a14:useLocalDpi xmlns:a14="http://schemas.microsoft.com/office/drawing/2010/main" val="0"/>
              </a:ext>
            </a:extLst>
          </a:blip>
          <a:srcRect l="23245" r="14486"/>
          <a:stretch/>
        </p:blipFill>
        <p:spPr>
          <a:xfrm>
            <a:off x="1057011" y="923396"/>
            <a:ext cx="2258574" cy="2039671"/>
          </a:xfrm>
          <a:prstGeom prst="rect">
            <a:avLst/>
          </a:prstGeom>
        </p:spPr>
      </p:pic>
    </p:spTree>
    <p:extLst>
      <p:ext uri="{BB962C8B-B14F-4D97-AF65-F5344CB8AC3E}">
        <p14:creationId xmlns:p14="http://schemas.microsoft.com/office/powerpoint/2010/main" val="154605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43938" y="394076"/>
            <a:ext cx="4204429" cy="1225924"/>
          </a:xfrm>
        </p:spPr>
        <p:txBody>
          <a:bodyPr>
            <a:normAutofit fontScale="90000"/>
          </a:bodyPr>
          <a:lstStyle/>
          <a:p>
            <a:r>
              <a:rPr lang="nl-NL" sz="3600" b="0" dirty="0">
                <a:solidFill>
                  <a:schemeClr val="tx1"/>
                </a:solidFill>
                <a:latin typeface="+mn-lt"/>
              </a:rPr>
              <a:t>Algemene vrijstellingen (bijlage)</a:t>
            </a:r>
          </a:p>
        </p:txBody>
      </p:sp>
      <p:sp>
        <p:nvSpPr>
          <p:cNvPr id="3" name="Tijdelijke aanduiding voor inhoud 2"/>
          <p:cNvSpPr>
            <a:spLocks noGrp="1"/>
          </p:cNvSpPr>
          <p:nvPr>
            <p:ph idx="1"/>
          </p:nvPr>
        </p:nvSpPr>
        <p:spPr>
          <a:xfrm>
            <a:off x="7543939" y="1620000"/>
            <a:ext cx="4204429" cy="4994058"/>
          </a:xfrm>
        </p:spPr>
        <p:txBody>
          <a:bodyPr>
            <a:normAutofit/>
          </a:bodyPr>
          <a:lstStyle/>
          <a:p>
            <a:pPr indent="0">
              <a:buNone/>
            </a:pPr>
            <a:r>
              <a:rPr lang="nl-NL" sz="2000" dirty="0"/>
              <a:t>De provincie kan een algemene vrijstellingen soorten afgeven.</a:t>
            </a:r>
          </a:p>
          <a:p>
            <a:pPr indent="0">
              <a:buNone/>
            </a:pPr>
            <a:endParaRPr lang="nl-NL" sz="2000" dirty="0"/>
          </a:p>
          <a:p>
            <a:pPr indent="0">
              <a:buNone/>
            </a:pPr>
            <a:r>
              <a:rPr lang="nl-NL" sz="2000" dirty="0"/>
              <a:t>Dit geldt alleen voor de vermelde soorten behorende bij de Nationaal beschermde soortenlijst (3.10 </a:t>
            </a:r>
            <a:r>
              <a:rPr lang="nl-NL" sz="2000" dirty="0" err="1"/>
              <a:t>Wnb</a:t>
            </a:r>
            <a:r>
              <a:rPr lang="nl-NL" sz="2000" dirty="0"/>
              <a:t>).</a:t>
            </a:r>
          </a:p>
          <a:p>
            <a:pPr indent="0">
              <a:buNone/>
            </a:pPr>
            <a:r>
              <a:rPr lang="nl-NL" sz="2000" dirty="0"/>
              <a:t> </a:t>
            </a:r>
          </a:p>
          <a:p>
            <a:pPr indent="0">
              <a:buNone/>
            </a:pPr>
            <a:r>
              <a:rPr lang="nl-NL" sz="2000" dirty="0"/>
              <a:t>Er mogen werkzaamheden uitgevoerd worden waarbij (gecontroleerde / aanvaardbare) schade veroorzaakt wordt.</a:t>
            </a:r>
          </a:p>
          <a:p>
            <a:pPr indent="0">
              <a:buNone/>
            </a:pPr>
            <a:endParaRPr lang="nl-NL" dirty="0"/>
          </a:p>
        </p:txBody>
      </p:sp>
      <p:sp>
        <p:nvSpPr>
          <p:cNvPr id="4" name="Tijdelijke aanduiding voor dianummer 3"/>
          <p:cNvSpPr>
            <a:spLocks noGrp="1"/>
          </p:cNvSpPr>
          <p:nvPr>
            <p:ph type="sldNum" sz="quarter" idx="4294967295"/>
          </p:nvPr>
        </p:nvSpPr>
        <p:spPr/>
        <p:txBody>
          <a:bodyPr/>
          <a:lstStyle/>
          <a:p>
            <a:endParaRPr lang="en-US" dirty="0"/>
          </a:p>
        </p:txBody>
      </p:sp>
      <p:pic>
        <p:nvPicPr>
          <p:cNvPr id="9" name="Afbeelding 8">
            <a:extLst>
              <a:ext uri="{FF2B5EF4-FFF2-40B4-BE49-F238E27FC236}">
                <a16:creationId xmlns:a16="http://schemas.microsoft.com/office/drawing/2014/main" id="{563A2E4F-C60C-4655-BEE2-4B51478EF4A0}"/>
              </a:ext>
            </a:extLst>
          </p:cNvPr>
          <p:cNvPicPr>
            <a:picLocks noChangeAspect="1"/>
          </p:cNvPicPr>
          <p:nvPr/>
        </p:nvPicPr>
        <p:blipFill>
          <a:blip r:embed="rId2"/>
          <a:stretch>
            <a:fillRect/>
          </a:stretch>
        </p:blipFill>
        <p:spPr>
          <a:xfrm>
            <a:off x="0" y="0"/>
            <a:ext cx="5699051" cy="8499807"/>
          </a:xfrm>
          <a:prstGeom prst="rect">
            <a:avLst/>
          </a:prstGeom>
        </p:spPr>
      </p:pic>
    </p:spTree>
    <p:extLst>
      <p:ext uri="{BB962C8B-B14F-4D97-AF65-F5344CB8AC3E}">
        <p14:creationId xmlns:p14="http://schemas.microsoft.com/office/powerpoint/2010/main" val="4249756742"/>
      </p:ext>
    </p:extLst>
  </p:cSld>
  <p:clrMapOvr>
    <a:masterClrMapping/>
  </p:clrMapOvr>
</p:sld>
</file>

<file path=ppt/theme/theme1.xml><?xml version="1.0" encoding="utf-8"?>
<a:theme xmlns:a="http://schemas.openxmlformats.org/drawingml/2006/main" name="Kantoorthema">
  <a:themeElements>
    <a:clrScheme name="Aangepast 17">
      <a:dk1>
        <a:srgbClr val="000000"/>
      </a:dk1>
      <a:lt1>
        <a:srgbClr val="FFFFFF"/>
      </a:lt1>
      <a:dk2>
        <a:srgbClr val="000000"/>
      </a:dk2>
      <a:lt2>
        <a:srgbClr val="F59A28"/>
      </a:lt2>
      <a:accent1>
        <a:srgbClr val="F59A28"/>
      </a:accent1>
      <a:accent2>
        <a:srgbClr val="000000"/>
      </a:accent2>
      <a:accent3>
        <a:srgbClr val="489BC8"/>
      </a:accent3>
      <a:accent4>
        <a:srgbClr val="F59A28"/>
      </a:accent4>
      <a:accent5>
        <a:srgbClr val="000000"/>
      </a:accent5>
      <a:accent6>
        <a:srgbClr val="489BC8"/>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Groei zone.potx" id="{4DEF74BF-A9BD-46FC-95AE-31D79D37BA53}" vid="{41FEC665-BE36-4B0D-8245-798AF8FCB2A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1AE59A195B5942BD6CCB63A4447D2B" ma:contentTypeVersion="13" ma:contentTypeDescription="Een nieuw document maken." ma:contentTypeScope="" ma:versionID="4df3e0a5865c135f5a4a4e52f3bb9df3">
  <xsd:schema xmlns:xsd="http://www.w3.org/2001/XMLSchema" xmlns:xs="http://www.w3.org/2001/XMLSchema" xmlns:p="http://schemas.microsoft.com/office/2006/metadata/properties" xmlns:ns2="9689b703-aad9-4e90-bb83-590b71af910a" xmlns:ns3="e7a4832a-5569-4530-9130-ab77027b490d" targetNamespace="http://schemas.microsoft.com/office/2006/metadata/properties" ma:root="true" ma:fieldsID="15ab6a31fe509b216fe600942e15d1d7" ns2:_="" ns3:_="">
    <xsd:import namespace="9689b703-aad9-4e90-bb83-590b71af910a"/>
    <xsd:import namespace="e7a4832a-5569-4530-9130-ab77027b49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9b703-aad9-4e90-bb83-590b71af91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a4832a-5569-4530-9130-ab77027b490d"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7FE73E-1E39-476F-8D4F-9FAAA6703A09}">
  <ds:schemaRefs>
    <ds:schemaRef ds:uri="9689b703-aad9-4e90-bb83-590b71af910a"/>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7a4832a-5569-4530-9130-ab77027b490d"/>
    <ds:schemaRef ds:uri="http://www.w3.org/XML/1998/namespace"/>
  </ds:schemaRefs>
</ds:datastoreItem>
</file>

<file path=customXml/itemProps2.xml><?xml version="1.0" encoding="utf-8"?>
<ds:datastoreItem xmlns:ds="http://schemas.openxmlformats.org/officeDocument/2006/customXml" ds:itemID="{F1C195FC-02A9-4FD8-BDFC-928BA56591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9b703-aad9-4e90-bb83-590b71af910a"/>
    <ds:schemaRef ds:uri="e7a4832a-5569-4530-9130-ab77027b49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FE33FD-FD0E-4A6B-AF46-C9AA96703B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Groei zone</Template>
  <TotalTime>4469</TotalTime>
  <Words>733</Words>
  <Application>Microsoft Office PowerPoint</Application>
  <PresentationFormat>Breedbeeld</PresentationFormat>
  <Paragraphs>124</Paragraphs>
  <Slides>20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Calibri Light</vt:lpstr>
      <vt:lpstr>Open Sans</vt:lpstr>
      <vt:lpstr>Kantoorthema</vt:lpstr>
      <vt:lpstr>Dag 2 </vt:lpstr>
      <vt:lpstr>Beschermingsregimes </vt:lpstr>
      <vt:lpstr>Algemene Zorgplicht (artikel 1:11 Wnb) </vt:lpstr>
      <vt:lpstr>De gedragscode beschrijft Verbodsbepalingen </vt:lpstr>
      <vt:lpstr>Verbodsbepalingen: </vt:lpstr>
      <vt:lpstr>Vogelnesten (verschillend per provincie) </vt:lpstr>
      <vt:lpstr>Vogelnesten </vt:lpstr>
      <vt:lpstr>Bepalingen </vt:lpstr>
      <vt:lpstr>Algemene vrijstellingen (bijlage)</vt:lpstr>
      <vt:lpstr>Aantoonbaar zorgvuldig handelen </vt:lpstr>
      <vt:lpstr>Overtreding &amp; Handhaving </vt:lpstr>
      <vt:lpstr>Bestendig Beheer of Onderhoud / Bestendig Gebruik </vt:lpstr>
      <vt:lpstr>Niet Bestendig Beheer </vt:lpstr>
      <vt:lpstr>Ruimtelijke ontwikkeling </vt:lpstr>
      <vt:lpstr>Gunstige staat van instandhouding, behoud en herstel van aanwezige soort(en)</vt:lpstr>
      <vt:lpstr>Rust- / voortplantingsplaats en essentieel leefgebied </vt:lpstr>
      <vt:lpstr>Biotoop </vt:lpstr>
      <vt:lpstr>Leefgebied </vt:lpstr>
      <vt:lpstr>Voorbeeld leefgebied Das </vt:lpstr>
      <vt:lpstr>Territorium  </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Hercertificering  Deskundig en zorgvuldig handelen flora &amp; fauna Wet natuurbescherming</dc:title>
  <dc:creator>Josette Meier</dc:creator>
  <cp:lastModifiedBy>Hannie Kwant - van der Hulst</cp:lastModifiedBy>
  <cp:revision>100</cp:revision>
  <dcterms:created xsi:type="dcterms:W3CDTF">2020-07-20T13:26:03Z</dcterms:created>
  <dcterms:modified xsi:type="dcterms:W3CDTF">2022-05-25T12:48:03Z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0x010100E11AE59A195B5942BD6CCB63A4447D2B</vt:lpwstr>
  </property>
  <property fmtid="{D5CDD505-2E9C-101B-9397-08002B2CF9AE}" pid="3" name="Order">
    <vt:r8>6976700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